
<file path=[Content_Types].xml><?xml version="1.0" encoding="utf-8"?>
<Types xmlns="http://schemas.openxmlformats.org/package/2006/content-types">
  <Default Extension="(null)" ContentType="image/x-emf"/>
  <Default Extension="emf" ContentType="image/x-emf"/>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handoutMasterIdLst>
    <p:handoutMasterId r:id="rId16"/>
  </p:handoutMasterIdLst>
  <p:sldIdLst>
    <p:sldId id="256" r:id="rId2"/>
    <p:sldId id="268" r:id="rId3"/>
    <p:sldId id="269" r:id="rId4"/>
    <p:sldId id="277" r:id="rId5"/>
    <p:sldId id="270" r:id="rId6"/>
    <p:sldId id="272" r:id="rId7"/>
    <p:sldId id="271" r:id="rId8"/>
    <p:sldId id="274" r:id="rId9"/>
    <p:sldId id="273" r:id="rId10"/>
    <p:sldId id="276" r:id="rId11"/>
    <p:sldId id="278" r:id="rId12"/>
    <p:sldId id="280" r:id="rId13"/>
    <p:sldId id="279" r:id="rId14"/>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19" autoAdjust="0"/>
    <p:restoredTop sz="94839" autoAdjust="0"/>
  </p:normalViewPr>
  <p:slideViewPr>
    <p:cSldViewPr>
      <p:cViewPr varScale="1">
        <p:scale>
          <a:sx n="74" d="100"/>
          <a:sy n="74" d="100"/>
        </p:scale>
        <p:origin x="1608" y="67"/>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5DEDC226-185E-3449-929A-0C4118745580}" type="datetime1">
              <a:rPr lang="en-ZA" smtClean="0"/>
              <a:t>2019/10/07</a:t>
            </a:fld>
            <a:endParaRPr lang="en-US"/>
          </a:p>
        </p:txBody>
      </p:sp>
      <p:sp>
        <p:nvSpPr>
          <p:cNvPr id="4" name="Footer Placeholder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25CEBD3B-75B1-9B40-9837-7D9B06648797}" type="slidenum">
              <a:rPr lang="en-US" smtClean="0"/>
              <a:t>‹#›</a:t>
            </a:fld>
            <a:endParaRPr lang="en-US"/>
          </a:p>
        </p:txBody>
      </p:sp>
    </p:spTree>
    <p:extLst>
      <p:ext uri="{BB962C8B-B14F-4D97-AF65-F5344CB8AC3E}">
        <p14:creationId xmlns:p14="http://schemas.microsoft.com/office/powerpoint/2010/main" val="196626891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411"/>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50443" y="0"/>
            <a:ext cx="2945659" cy="496411"/>
          </a:xfrm>
          <a:prstGeom prst="rect">
            <a:avLst/>
          </a:prstGeom>
        </p:spPr>
        <p:txBody>
          <a:bodyPr vert="horz" lIns="91440" tIns="45720" rIns="91440" bIns="45720" rtlCol="0"/>
          <a:lstStyle>
            <a:lvl1pPr algn="r">
              <a:defRPr sz="1200"/>
            </a:lvl1pPr>
          </a:lstStyle>
          <a:p>
            <a:fld id="{68FA89B3-47D9-E143-A936-899279EB76F0}" type="datetime1">
              <a:rPr lang="en-ZA" smtClean="0"/>
              <a:t>2019/10/07</a:t>
            </a:fld>
            <a:endParaRPr lang="en-ZA"/>
          </a:p>
        </p:txBody>
      </p:sp>
      <p:sp>
        <p:nvSpPr>
          <p:cNvPr id="4" name="Slide Image Placeholder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79768" y="4715907"/>
            <a:ext cx="5438140" cy="446770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a:defRPr sz="1200"/>
            </a:lvl1pPr>
          </a:lstStyle>
          <a:p>
            <a:fld id="{B2A69871-9777-4D61-8520-ADE66A91A95A}" type="slidenum">
              <a:rPr lang="en-ZA" smtClean="0"/>
              <a:t>‹#›</a:t>
            </a:fld>
            <a:endParaRPr lang="en-ZA"/>
          </a:p>
        </p:txBody>
      </p:sp>
    </p:spTree>
    <p:extLst>
      <p:ext uri="{BB962C8B-B14F-4D97-AF65-F5344CB8AC3E}">
        <p14:creationId xmlns:p14="http://schemas.microsoft.com/office/powerpoint/2010/main" val="1526074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ncbi.nlm.nih.gov/pmc/articles/PMC645917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journals.plos.org/ploscompbiol/article?id=10.1371/journal.pcbi.1003531#pcbi.1003531-Sing1"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journals.plos.org/ploscompbiol/article?id=10.1371/journal.pcbi.1003531#pcbi.1003531-Benjamini1" TargetMode="External"/><Relationship Id="rId4" Type="http://schemas.openxmlformats.org/officeDocument/2006/relationships/hyperlink" Target="https://journals.plos.org/ploscompbiol/article?id=10.1371/journal.pcbi.1003531#s3"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B2A69871-9777-4D61-8520-ADE66A91A95A}" type="slidenum">
              <a:rPr lang="en-ZA" smtClean="0"/>
              <a:t>1</a:t>
            </a:fld>
            <a:endParaRPr lang="en-ZA"/>
          </a:p>
        </p:txBody>
      </p:sp>
    </p:spTree>
    <p:extLst>
      <p:ext uri="{BB962C8B-B14F-4D97-AF65-F5344CB8AC3E}">
        <p14:creationId xmlns:p14="http://schemas.microsoft.com/office/powerpoint/2010/main" val="23303312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BC: </a:t>
            </a:r>
            <a:r>
              <a:rPr lang="en-ZA" dirty="0"/>
              <a:t>The computation involves summing the absolute differences between the counts and dividing this by the sum of the abundances in the two samples</a:t>
            </a:r>
          </a:p>
          <a:p>
            <a:r>
              <a:rPr lang="en-ZA" dirty="0" err="1"/>
              <a:t>Unifrac</a:t>
            </a:r>
            <a:r>
              <a:rPr lang="en-ZA" dirty="0"/>
              <a:t>: Calculation of the </a:t>
            </a:r>
            <a:r>
              <a:rPr lang="en-ZA" dirty="0" err="1"/>
              <a:t>UniFrac</a:t>
            </a:r>
            <a:r>
              <a:rPr lang="en-ZA" dirty="0"/>
              <a:t> distance metric. Squares, triangles, and circles denote sequences derived from different communities. Branches attached to nodes are </a:t>
            </a:r>
            <a:r>
              <a:rPr lang="en-ZA" dirty="0" err="1"/>
              <a:t>colored</a:t>
            </a:r>
            <a:r>
              <a:rPr lang="en-ZA" dirty="0"/>
              <a:t> black if they are unique to a particular environment and </a:t>
            </a:r>
            <a:r>
              <a:rPr lang="en-ZA" dirty="0" err="1"/>
              <a:t>gray</a:t>
            </a:r>
            <a:r>
              <a:rPr lang="en-ZA" dirty="0"/>
              <a:t> if they are shared. (A) Tree representing phylogenetically similar communities, where a significant fraction of the branch length in the tree is shared (</a:t>
            </a:r>
            <a:r>
              <a:rPr lang="en-ZA" dirty="0" err="1"/>
              <a:t>gray</a:t>
            </a:r>
            <a:r>
              <a:rPr lang="en-ZA" dirty="0"/>
              <a:t>). (B) Tree representing two communities that are maximally different so that 100% of the branch length is unique to either the circle or square environment. </a:t>
            </a:r>
            <a:endParaRPr lang="en-US" dirty="0"/>
          </a:p>
        </p:txBody>
      </p:sp>
      <p:sp>
        <p:nvSpPr>
          <p:cNvPr id="4" name="Slide Number Placeholder 3"/>
          <p:cNvSpPr>
            <a:spLocks noGrp="1"/>
          </p:cNvSpPr>
          <p:nvPr>
            <p:ph type="sldNum" sz="quarter" idx="10"/>
          </p:nvPr>
        </p:nvSpPr>
        <p:spPr/>
        <p:txBody>
          <a:bodyPr/>
          <a:lstStyle/>
          <a:p>
            <a:fld id="{B2A69871-9777-4D61-8520-ADE66A91A95A}" type="slidenum">
              <a:rPr lang="en-ZA" smtClean="0"/>
              <a:t>8</a:t>
            </a:fld>
            <a:endParaRPr lang="en-ZA"/>
          </a:p>
        </p:txBody>
      </p:sp>
    </p:spTree>
    <p:extLst>
      <p:ext uri="{BB962C8B-B14F-4D97-AF65-F5344CB8AC3E}">
        <p14:creationId xmlns:p14="http://schemas.microsoft.com/office/powerpoint/2010/main" val="8994848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Both fit a generalized linear model and assume that read counts follow a Negative Binomial distribution. The NB distribution extends the Poisson distribution by allowing the variance to be different from the mean. </a:t>
            </a:r>
            <a:r>
              <a:rPr lang="en-ZA" sz="1200" b="0" i="0" kern="1200" dirty="0" err="1">
                <a:solidFill>
                  <a:schemeClr val="tx1"/>
                </a:solidFill>
                <a:effectLst/>
                <a:latin typeface="+mn-lt"/>
                <a:ea typeface="+mn-ea"/>
                <a:cs typeface="+mn-cs"/>
              </a:rPr>
              <a:t>edgeR</a:t>
            </a:r>
            <a:r>
              <a:rPr lang="en-ZA" sz="1200" b="0" i="0" kern="1200" dirty="0">
                <a:solidFill>
                  <a:schemeClr val="tx1"/>
                </a:solidFill>
                <a:effectLst/>
                <a:latin typeface="+mn-lt"/>
                <a:ea typeface="+mn-ea"/>
                <a:cs typeface="+mn-cs"/>
              </a:rPr>
              <a:t> and DESeq2 mainly differ in the way they normalize the data. DESeq2 uses size factors that account for differences in sequencing depth between samples and shrinkage for large variances correction. </a:t>
            </a:r>
            <a:r>
              <a:rPr lang="en-ZA" sz="1200" b="0" i="0" kern="1200" dirty="0" err="1">
                <a:solidFill>
                  <a:schemeClr val="tx1"/>
                </a:solidFill>
                <a:effectLst/>
                <a:latin typeface="+mn-lt"/>
                <a:ea typeface="+mn-ea"/>
                <a:cs typeface="+mn-cs"/>
              </a:rPr>
              <a:t>edgeR</a:t>
            </a:r>
            <a:r>
              <a:rPr lang="en-ZA" sz="1200" b="0" i="0" kern="1200" dirty="0">
                <a:solidFill>
                  <a:schemeClr val="tx1"/>
                </a:solidFill>
                <a:effectLst/>
                <a:latin typeface="+mn-lt"/>
                <a:ea typeface="+mn-ea"/>
                <a:cs typeface="+mn-cs"/>
              </a:rPr>
              <a:t> can be implemented with different normalization methods but the most recommended is TMM, the trimmed mean of M-values normalization method, that indirectly attempts to overcome the problem of compositional DNA sequencing data ("the proportion of reads attributed to a given gene in a library depends on the expression properties of the whole sample rather than just the expression level of that gene")  - </a:t>
            </a:r>
            <a:r>
              <a:rPr lang="en-ZA" dirty="0">
                <a:hlinkClick r:id="rId3"/>
              </a:rPr>
              <a:t>https://www.ncbi.nlm.nih.gov/pmc/articles/PMC6459172/</a:t>
            </a:r>
            <a:endParaRPr lang="en-US" dirty="0"/>
          </a:p>
        </p:txBody>
      </p:sp>
      <p:sp>
        <p:nvSpPr>
          <p:cNvPr id="4" name="Slide Number Placeholder 3"/>
          <p:cNvSpPr>
            <a:spLocks noGrp="1"/>
          </p:cNvSpPr>
          <p:nvPr>
            <p:ph type="sldNum" sz="quarter" idx="10"/>
          </p:nvPr>
        </p:nvSpPr>
        <p:spPr/>
        <p:txBody>
          <a:bodyPr/>
          <a:lstStyle/>
          <a:p>
            <a:fld id="{B2A69871-9777-4D61-8520-ADE66A91A95A}" type="slidenum">
              <a:rPr lang="en-ZA" smtClean="0"/>
              <a:t>11</a:t>
            </a:fld>
            <a:endParaRPr lang="en-ZA"/>
          </a:p>
        </p:txBody>
      </p:sp>
    </p:spTree>
    <p:extLst>
      <p:ext uri="{BB962C8B-B14F-4D97-AF65-F5344CB8AC3E}">
        <p14:creationId xmlns:p14="http://schemas.microsoft.com/office/powerpoint/2010/main" val="3341095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ZA" sz="1200" b="0" i="0" kern="1200" dirty="0">
                <a:solidFill>
                  <a:schemeClr val="tx1"/>
                </a:solidFill>
                <a:effectLst/>
                <a:latin typeface="+mn-lt"/>
                <a:ea typeface="+mn-ea"/>
                <a:cs typeface="+mn-cs"/>
              </a:rPr>
              <a:t>Performance summarized here by the “Area Under the Curve” (AUC) metric of a Receiver Operator Curve (ROC) </a:t>
            </a:r>
            <a:r>
              <a:rPr lang="en-ZA" sz="1200" b="0" i="0" u="none" strike="noStrike" kern="1200" dirty="0">
                <a:solidFill>
                  <a:schemeClr val="tx1"/>
                </a:solidFill>
                <a:effectLst/>
                <a:latin typeface="+mn-lt"/>
                <a:ea typeface="+mn-ea"/>
                <a:cs typeface="+mn-cs"/>
                <a:hlinkClick r:id="rId3"/>
              </a:rPr>
              <a:t>[59]</a:t>
            </a:r>
            <a:r>
              <a:rPr lang="en-ZA" sz="1200" b="0" i="0" kern="1200" dirty="0">
                <a:solidFill>
                  <a:schemeClr val="tx1"/>
                </a:solidFill>
                <a:effectLst/>
                <a:latin typeface="+mn-lt"/>
                <a:ea typeface="+mn-ea"/>
                <a:cs typeface="+mn-cs"/>
              </a:rPr>
              <a:t> (vertical axis). Briefly, the AUC value varies from 0.5 (random) to 1.0 (perfect), incorporating both sensitivity and specificity. The horizontal axis indicates the effect size, shown as the actual multiplication factor applied to OTU counts in the test class to simulate a differential abundance. Each curve traces the respective normalization method's mean performance of that panel, with a vertical bar indicating a standard deviation in performance across all replicates and microbiome templates. The right-hand side of the panel rows indicates the median library size, , while the darkness of line shading indicates the number of samples per simulated experiment. </a:t>
            </a:r>
            <a:r>
              <a:rPr lang="en-ZA" sz="1200" b="0" i="0" kern="1200" dirty="0" err="1">
                <a:solidFill>
                  <a:schemeClr val="tx1"/>
                </a:solidFill>
                <a:effectLst/>
                <a:latin typeface="+mn-lt"/>
                <a:ea typeface="+mn-ea"/>
                <a:cs typeface="+mn-cs"/>
              </a:rPr>
              <a:t>Color</a:t>
            </a:r>
            <a:r>
              <a:rPr lang="en-ZA" sz="1200" b="0" i="0" kern="1200" dirty="0">
                <a:solidFill>
                  <a:schemeClr val="tx1"/>
                </a:solidFill>
                <a:effectLst/>
                <a:latin typeface="+mn-lt"/>
                <a:ea typeface="+mn-ea"/>
                <a:cs typeface="+mn-cs"/>
              </a:rPr>
              <a:t> shade and shape indicate the normalization method. See </a:t>
            </a:r>
            <a:r>
              <a:rPr lang="en-ZA" sz="1200" b="0" i="0" u="none" strike="noStrike" kern="1200" dirty="0">
                <a:solidFill>
                  <a:schemeClr val="tx1"/>
                </a:solidFill>
                <a:effectLst/>
                <a:latin typeface="+mn-lt"/>
                <a:ea typeface="+mn-ea"/>
                <a:cs typeface="+mn-cs"/>
                <a:hlinkClick r:id="rId4"/>
              </a:rPr>
              <a:t>Methods</a:t>
            </a:r>
            <a:r>
              <a:rPr lang="en-ZA" sz="1200" b="0" i="0" kern="1200" dirty="0">
                <a:solidFill>
                  <a:schemeClr val="tx1"/>
                </a:solidFill>
                <a:effectLst/>
                <a:latin typeface="+mn-lt"/>
                <a:ea typeface="+mn-ea"/>
                <a:cs typeface="+mn-cs"/>
              </a:rPr>
              <a:t> section for the definitions of each normalization and testing method. For all methods, detection among multiple tests was defined using a False Discovery Rate (</a:t>
            </a:r>
            <a:r>
              <a:rPr lang="en-ZA" sz="1200" b="0" i="0" kern="1200" dirty="0" err="1">
                <a:solidFill>
                  <a:schemeClr val="tx1"/>
                </a:solidFill>
                <a:effectLst/>
                <a:latin typeface="+mn-lt"/>
                <a:ea typeface="+mn-ea"/>
                <a:cs typeface="+mn-cs"/>
              </a:rPr>
              <a:t>Benjamini</a:t>
            </a:r>
            <a:r>
              <a:rPr lang="en-ZA" sz="1200" b="0" i="0" kern="1200" dirty="0">
                <a:solidFill>
                  <a:schemeClr val="tx1"/>
                </a:solidFill>
                <a:effectLst/>
                <a:latin typeface="+mn-lt"/>
                <a:ea typeface="+mn-ea"/>
                <a:cs typeface="+mn-cs"/>
              </a:rPr>
              <a:t>-Hochberg </a:t>
            </a:r>
            <a:r>
              <a:rPr lang="en-ZA" sz="1200" b="0" i="0" u="none" strike="noStrike" kern="1200" dirty="0">
                <a:solidFill>
                  <a:schemeClr val="tx1"/>
                </a:solidFill>
                <a:effectLst/>
                <a:latin typeface="+mn-lt"/>
                <a:ea typeface="+mn-ea"/>
                <a:cs typeface="+mn-cs"/>
                <a:hlinkClick r:id="rId5"/>
              </a:rPr>
              <a:t>[52]</a:t>
            </a:r>
            <a:r>
              <a:rPr lang="en-ZA" sz="1200" b="0" i="0" kern="1200" dirty="0">
                <a:solidFill>
                  <a:schemeClr val="tx1"/>
                </a:solidFill>
                <a:effectLst/>
                <a:latin typeface="+mn-lt"/>
                <a:ea typeface="+mn-ea"/>
                <a:cs typeface="+mn-cs"/>
              </a:rPr>
              <a:t>) significance threshold of 0.05</a:t>
            </a:r>
            <a:endParaRPr lang="en-US" dirty="0"/>
          </a:p>
        </p:txBody>
      </p:sp>
      <p:sp>
        <p:nvSpPr>
          <p:cNvPr id="4" name="Slide Number Placeholder 3"/>
          <p:cNvSpPr>
            <a:spLocks noGrp="1"/>
          </p:cNvSpPr>
          <p:nvPr>
            <p:ph type="sldNum" sz="quarter" idx="10"/>
          </p:nvPr>
        </p:nvSpPr>
        <p:spPr/>
        <p:txBody>
          <a:bodyPr/>
          <a:lstStyle/>
          <a:p>
            <a:fld id="{B2A69871-9777-4D61-8520-ADE66A91A95A}" type="slidenum">
              <a:rPr lang="en-ZA" smtClean="0"/>
              <a:t>12</a:t>
            </a:fld>
            <a:endParaRPr lang="en-ZA"/>
          </a:p>
        </p:txBody>
      </p:sp>
    </p:spTree>
    <p:extLst>
      <p:ext uri="{BB962C8B-B14F-4D97-AF65-F5344CB8AC3E}">
        <p14:creationId xmlns:p14="http://schemas.microsoft.com/office/powerpoint/2010/main" val="3886827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ZA"/>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2355A2DE-0061-744F-B8BC-49E84F10F64F}" type="datetime1">
              <a:rPr lang="en-ZA" smtClean="0"/>
              <a:t>2019/10/07</a:t>
            </a:fld>
            <a:endParaRPr lang="en-ZA"/>
          </a:p>
        </p:txBody>
      </p:sp>
      <p:sp>
        <p:nvSpPr>
          <p:cNvPr id="7" name="Footer Placeholder 4"/>
          <p:cNvSpPr>
            <a:spLocks noGrp="1"/>
          </p:cNvSpPr>
          <p:nvPr>
            <p:ph type="ftr" sz="quarter" idx="11"/>
          </p:nvPr>
        </p:nvSpPr>
        <p:spPr>
          <a:xfrm>
            <a:off x="3995936" y="6309320"/>
            <a:ext cx="4695800" cy="365125"/>
          </a:xfrm>
        </p:spPr>
        <p:txBody>
          <a:bodyPr/>
          <a:lstStyle>
            <a:lvl1pPr algn="r">
              <a:defRPr/>
            </a:lvl1pPr>
          </a:lstStyle>
          <a:p>
            <a:r>
              <a:rPr lang="en-ZA"/>
              <a:t>Introduction to Bioinformatics Workshop - Module Name</a:t>
            </a:r>
            <a:endParaRPr lang="en-ZA" dirty="0"/>
          </a:p>
        </p:txBody>
      </p:sp>
    </p:spTree>
    <p:extLst>
      <p:ext uri="{BB962C8B-B14F-4D97-AF65-F5344CB8AC3E}">
        <p14:creationId xmlns:p14="http://schemas.microsoft.com/office/powerpoint/2010/main" val="26164745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377603A7-1C0D-5B4E-A9DB-1FAC3F46889E}" type="datetime1">
              <a:rPr lang="en-ZA" smtClean="0"/>
              <a:t>2019/10/07</a:t>
            </a:fld>
            <a:endParaRPr lang="en-ZA"/>
          </a:p>
        </p:txBody>
      </p:sp>
      <p:sp>
        <p:nvSpPr>
          <p:cNvPr id="5" name="Footer Placeholder 4"/>
          <p:cNvSpPr>
            <a:spLocks noGrp="1"/>
          </p:cNvSpPr>
          <p:nvPr>
            <p:ph type="ftr" sz="quarter" idx="11"/>
          </p:nvPr>
        </p:nvSpPr>
        <p:spPr/>
        <p:txBody>
          <a:bodyPr/>
          <a:lstStyle/>
          <a:p>
            <a:r>
              <a:rPr lang="en-ZA"/>
              <a:t>Introduction to Bioinformatics Workshop - Module Name</a:t>
            </a:r>
          </a:p>
        </p:txBody>
      </p:sp>
      <p:sp>
        <p:nvSpPr>
          <p:cNvPr id="6" name="Slide Number Placeholder 5"/>
          <p:cNvSpPr>
            <a:spLocks noGrp="1"/>
          </p:cNvSpPr>
          <p:nvPr>
            <p:ph type="sldNum" sz="quarter" idx="12"/>
          </p:nvPr>
        </p:nvSpPr>
        <p:spPr/>
        <p:txBody>
          <a:bodyPr/>
          <a:lstStyle/>
          <a:p>
            <a:fld id="{33AECAD9-1F88-44DC-A701-828CACD70AA6}" type="slidenum">
              <a:rPr lang="en-ZA" smtClean="0"/>
              <a:t>‹#›</a:t>
            </a:fld>
            <a:endParaRPr lang="en-ZA"/>
          </a:p>
        </p:txBody>
      </p:sp>
    </p:spTree>
    <p:extLst>
      <p:ext uri="{BB962C8B-B14F-4D97-AF65-F5344CB8AC3E}">
        <p14:creationId xmlns:p14="http://schemas.microsoft.com/office/powerpoint/2010/main" val="117963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0C69AC05-D3EB-E045-844D-839D89557B59}" type="datetime1">
              <a:rPr lang="en-ZA" smtClean="0"/>
              <a:t>2019/10/07</a:t>
            </a:fld>
            <a:endParaRPr lang="en-ZA"/>
          </a:p>
        </p:txBody>
      </p:sp>
      <p:sp>
        <p:nvSpPr>
          <p:cNvPr id="5" name="Footer Placeholder 4"/>
          <p:cNvSpPr>
            <a:spLocks noGrp="1"/>
          </p:cNvSpPr>
          <p:nvPr>
            <p:ph type="ftr" sz="quarter" idx="11"/>
          </p:nvPr>
        </p:nvSpPr>
        <p:spPr/>
        <p:txBody>
          <a:bodyPr/>
          <a:lstStyle/>
          <a:p>
            <a:r>
              <a:rPr lang="en-ZA"/>
              <a:t>Introduction to Bioinformatics Workshop - Module Name</a:t>
            </a:r>
          </a:p>
        </p:txBody>
      </p:sp>
      <p:sp>
        <p:nvSpPr>
          <p:cNvPr id="6" name="Slide Number Placeholder 5"/>
          <p:cNvSpPr>
            <a:spLocks noGrp="1"/>
          </p:cNvSpPr>
          <p:nvPr>
            <p:ph type="sldNum" sz="quarter" idx="12"/>
          </p:nvPr>
        </p:nvSpPr>
        <p:spPr/>
        <p:txBody>
          <a:bodyPr/>
          <a:lstStyle/>
          <a:p>
            <a:fld id="{33AECAD9-1F88-44DC-A701-828CACD70AA6}" type="slidenum">
              <a:rPr lang="en-ZA" smtClean="0"/>
              <a:t>‹#›</a:t>
            </a:fld>
            <a:endParaRPr lang="en-ZA"/>
          </a:p>
        </p:txBody>
      </p:sp>
    </p:spTree>
    <p:extLst>
      <p:ext uri="{BB962C8B-B14F-4D97-AF65-F5344CB8AC3E}">
        <p14:creationId xmlns:p14="http://schemas.microsoft.com/office/powerpoint/2010/main" val="2962039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B075940C-C0E2-7943-B281-34616738CC1C}" type="datetime1">
              <a:rPr lang="en-ZA" smtClean="0"/>
              <a:t>2019/10/07</a:t>
            </a:fld>
            <a:endParaRPr lang="en-ZA"/>
          </a:p>
        </p:txBody>
      </p:sp>
      <p:sp>
        <p:nvSpPr>
          <p:cNvPr id="5" name="Footer Placeholder 4"/>
          <p:cNvSpPr>
            <a:spLocks noGrp="1"/>
          </p:cNvSpPr>
          <p:nvPr>
            <p:ph type="ftr" sz="quarter" idx="11"/>
          </p:nvPr>
        </p:nvSpPr>
        <p:spPr>
          <a:xfrm>
            <a:off x="3995936" y="6309320"/>
            <a:ext cx="4695800" cy="365125"/>
          </a:xfrm>
        </p:spPr>
        <p:txBody>
          <a:bodyPr/>
          <a:lstStyle>
            <a:lvl1pPr algn="r">
              <a:defRPr/>
            </a:lvl1pPr>
          </a:lstStyle>
          <a:p>
            <a:r>
              <a:rPr lang="en-ZA"/>
              <a:t>Introduction to Bioinformatics Workshop - Module Name</a:t>
            </a:r>
            <a:endParaRPr lang="en-ZA" dirty="0"/>
          </a:p>
        </p:txBody>
      </p:sp>
    </p:spTree>
    <p:extLst>
      <p:ext uri="{BB962C8B-B14F-4D97-AF65-F5344CB8AC3E}">
        <p14:creationId xmlns:p14="http://schemas.microsoft.com/office/powerpoint/2010/main" val="538769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ZA"/>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F59EED9-3923-7D40-8222-68FCD40F8D20}" type="datetime1">
              <a:rPr lang="en-ZA" smtClean="0"/>
              <a:t>2019/10/07</a:t>
            </a:fld>
            <a:endParaRPr lang="en-ZA"/>
          </a:p>
        </p:txBody>
      </p:sp>
    </p:spTree>
    <p:extLst>
      <p:ext uri="{BB962C8B-B14F-4D97-AF65-F5344CB8AC3E}">
        <p14:creationId xmlns:p14="http://schemas.microsoft.com/office/powerpoint/2010/main" val="4027911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BB032F1B-D3A4-BF47-9502-102DC1854CAE}" type="datetime1">
              <a:rPr lang="en-ZA" smtClean="0"/>
              <a:t>2019/10/07</a:t>
            </a:fld>
            <a:endParaRPr lang="en-ZA"/>
          </a:p>
        </p:txBody>
      </p:sp>
      <p:sp>
        <p:nvSpPr>
          <p:cNvPr id="6" name="Footer Placeholder 5"/>
          <p:cNvSpPr>
            <a:spLocks noGrp="1"/>
          </p:cNvSpPr>
          <p:nvPr>
            <p:ph type="ftr" sz="quarter" idx="11"/>
          </p:nvPr>
        </p:nvSpPr>
        <p:spPr/>
        <p:txBody>
          <a:bodyPr/>
          <a:lstStyle/>
          <a:p>
            <a:r>
              <a:rPr lang="en-ZA"/>
              <a:t>Introduction to Bioinformatics Workshop - Module Name</a:t>
            </a:r>
          </a:p>
        </p:txBody>
      </p:sp>
      <p:sp>
        <p:nvSpPr>
          <p:cNvPr id="7" name="Slide Number Placeholder 6"/>
          <p:cNvSpPr>
            <a:spLocks noGrp="1"/>
          </p:cNvSpPr>
          <p:nvPr>
            <p:ph type="sldNum" sz="quarter" idx="12"/>
          </p:nvPr>
        </p:nvSpPr>
        <p:spPr/>
        <p:txBody>
          <a:bodyPr/>
          <a:lstStyle/>
          <a:p>
            <a:fld id="{33AECAD9-1F88-44DC-A701-828CACD70AA6}" type="slidenum">
              <a:rPr lang="en-ZA" smtClean="0"/>
              <a:t>‹#›</a:t>
            </a:fld>
            <a:endParaRPr lang="en-ZA"/>
          </a:p>
        </p:txBody>
      </p:sp>
    </p:spTree>
    <p:extLst>
      <p:ext uri="{BB962C8B-B14F-4D97-AF65-F5344CB8AC3E}">
        <p14:creationId xmlns:p14="http://schemas.microsoft.com/office/powerpoint/2010/main" val="261679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ZA"/>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C00A3191-AD03-8A4C-B641-C6AC5D5694AC}" type="datetime1">
              <a:rPr lang="en-ZA" smtClean="0"/>
              <a:t>2019/10/07</a:t>
            </a:fld>
            <a:endParaRPr lang="en-ZA"/>
          </a:p>
        </p:txBody>
      </p:sp>
      <p:sp>
        <p:nvSpPr>
          <p:cNvPr id="8" name="Footer Placeholder 7"/>
          <p:cNvSpPr>
            <a:spLocks noGrp="1"/>
          </p:cNvSpPr>
          <p:nvPr>
            <p:ph type="ftr" sz="quarter" idx="11"/>
          </p:nvPr>
        </p:nvSpPr>
        <p:spPr/>
        <p:txBody>
          <a:bodyPr/>
          <a:lstStyle/>
          <a:p>
            <a:r>
              <a:rPr lang="en-ZA"/>
              <a:t>Introduction to Bioinformatics Workshop - Module Name</a:t>
            </a:r>
          </a:p>
        </p:txBody>
      </p:sp>
      <p:sp>
        <p:nvSpPr>
          <p:cNvPr id="9" name="Slide Number Placeholder 8"/>
          <p:cNvSpPr>
            <a:spLocks noGrp="1"/>
          </p:cNvSpPr>
          <p:nvPr>
            <p:ph type="sldNum" sz="quarter" idx="12"/>
          </p:nvPr>
        </p:nvSpPr>
        <p:spPr/>
        <p:txBody>
          <a:bodyPr/>
          <a:lstStyle/>
          <a:p>
            <a:fld id="{33AECAD9-1F88-44DC-A701-828CACD70AA6}" type="slidenum">
              <a:rPr lang="en-ZA" smtClean="0"/>
              <a:t>‹#›</a:t>
            </a:fld>
            <a:endParaRPr lang="en-ZA"/>
          </a:p>
        </p:txBody>
      </p:sp>
    </p:spTree>
    <p:extLst>
      <p:ext uri="{BB962C8B-B14F-4D97-AF65-F5344CB8AC3E}">
        <p14:creationId xmlns:p14="http://schemas.microsoft.com/office/powerpoint/2010/main" val="3500012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43297E1E-FEB6-9848-BE06-D26B2A52EC30}" type="datetime1">
              <a:rPr lang="en-ZA" smtClean="0"/>
              <a:t>2019/10/07</a:t>
            </a:fld>
            <a:endParaRPr lang="en-ZA"/>
          </a:p>
        </p:txBody>
      </p:sp>
      <p:sp>
        <p:nvSpPr>
          <p:cNvPr id="4" name="Footer Placeholder 3"/>
          <p:cNvSpPr>
            <a:spLocks noGrp="1"/>
          </p:cNvSpPr>
          <p:nvPr>
            <p:ph type="ftr" sz="quarter" idx="11"/>
          </p:nvPr>
        </p:nvSpPr>
        <p:spPr/>
        <p:txBody>
          <a:bodyPr/>
          <a:lstStyle/>
          <a:p>
            <a:r>
              <a:rPr lang="en-ZA" dirty="0"/>
              <a:t>Introduction to Bioinformatics Workshop - Module Name</a:t>
            </a:r>
          </a:p>
        </p:txBody>
      </p:sp>
      <p:sp>
        <p:nvSpPr>
          <p:cNvPr id="5" name="Slide Number Placeholder 4"/>
          <p:cNvSpPr>
            <a:spLocks noGrp="1"/>
          </p:cNvSpPr>
          <p:nvPr>
            <p:ph type="sldNum" sz="quarter" idx="12"/>
          </p:nvPr>
        </p:nvSpPr>
        <p:spPr/>
        <p:txBody>
          <a:bodyPr/>
          <a:lstStyle/>
          <a:p>
            <a:fld id="{33AECAD9-1F88-44DC-A701-828CACD70AA6}" type="slidenum">
              <a:rPr lang="en-ZA" smtClean="0"/>
              <a:t>‹#›</a:t>
            </a:fld>
            <a:endParaRPr lang="en-ZA"/>
          </a:p>
        </p:txBody>
      </p:sp>
    </p:spTree>
    <p:extLst>
      <p:ext uri="{BB962C8B-B14F-4D97-AF65-F5344CB8AC3E}">
        <p14:creationId xmlns:p14="http://schemas.microsoft.com/office/powerpoint/2010/main" val="1562147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2C0F5E-DBC7-3C46-B676-613C407CB684}" type="datetime1">
              <a:rPr lang="en-ZA" smtClean="0"/>
              <a:t>2019/10/07</a:t>
            </a:fld>
            <a:endParaRPr lang="en-ZA"/>
          </a:p>
        </p:txBody>
      </p:sp>
      <p:sp>
        <p:nvSpPr>
          <p:cNvPr id="3" name="Footer Placeholder 2"/>
          <p:cNvSpPr>
            <a:spLocks noGrp="1"/>
          </p:cNvSpPr>
          <p:nvPr>
            <p:ph type="ftr" sz="quarter" idx="11"/>
          </p:nvPr>
        </p:nvSpPr>
        <p:spPr/>
        <p:txBody>
          <a:bodyPr/>
          <a:lstStyle/>
          <a:p>
            <a:r>
              <a:rPr lang="en-ZA"/>
              <a:t>Introduction to Bioinformatics Workshop - Module Name</a:t>
            </a:r>
          </a:p>
        </p:txBody>
      </p:sp>
      <p:sp>
        <p:nvSpPr>
          <p:cNvPr id="4" name="Slide Number Placeholder 3"/>
          <p:cNvSpPr>
            <a:spLocks noGrp="1"/>
          </p:cNvSpPr>
          <p:nvPr>
            <p:ph type="sldNum" sz="quarter" idx="12"/>
          </p:nvPr>
        </p:nvSpPr>
        <p:spPr/>
        <p:txBody>
          <a:bodyPr/>
          <a:lstStyle/>
          <a:p>
            <a:fld id="{33AECAD9-1F88-44DC-A701-828CACD70AA6}" type="slidenum">
              <a:rPr lang="en-ZA" smtClean="0"/>
              <a:t>‹#›</a:t>
            </a:fld>
            <a:endParaRPr lang="en-ZA"/>
          </a:p>
        </p:txBody>
      </p:sp>
    </p:spTree>
    <p:extLst>
      <p:ext uri="{BB962C8B-B14F-4D97-AF65-F5344CB8AC3E}">
        <p14:creationId xmlns:p14="http://schemas.microsoft.com/office/powerpoint/2010/main" val="2895702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ZA"/>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6BB1BB5-B3BC-6748-80CE-82AFC29D2711}" type="datetime1">
              <a:rPr lang="en-ZA" smtClean="0"/>
              <a:t>2019/10/07</a:t>
            </a:fld>
            <a:endParaRPr lang="en-ZA"/>
          </a:p>
        </p:txBody>
      </p:sp>
      <p:sp>
        <p:nvSpPr>
          <p:cNvPr id="6" name="Footer Placeholder 5"/>
          <p:cNvSpPr>
            <a:spLocks noGrp="1"/>
          </p:cNvSpPr>
          <p:nvPr>
            <p:ph type="ftr" sz="quarter" idx="11"/>
          </p:nvPr>
        </p:nvSpPr>
        <p:spPr/>
        <p:txBody>
          <a:bodyPr/>
          <a:lstStyle/>
          <a:p>
            <a:r>
              <a:rPr lang="en-ZA"/>
              <a:t>Introduction to Bioinformatics Workshop - Module Name</a:t>
            </a:r>
          </a:p>
        </p:txBody>
      </p:sp>
      <p:sp>
        <p:nvSpPr>
          <p:cNvPr id="7" name="Slide Number Placeholder 6"/>
          <p:cNvSpPr>
            <a:spLocks noGrp="1"/>
          </p:cNvSpPr>
          <p:nvPr>
            <p:ph type="sldNum" sz="quarter" idx="12"/>
          </p:nvPr>
        </p:nvSpPr>
        <p:spPr/>
        <p:txBody>
          <a:bodyPr/>
          <a:lstStyle/>
          <a:p>
            <a:fld id="{33AECAD9-1F88-44DC-A701-828CACD70AA6}" type="slidenum">
              <a:rPr lang="en-ZA" smtClean="0"/>
              <a:t>‹#›</a:t>
            </a:fld>
            <a:endParaRPr lang="en-ZA"/>
          </a:p>
        </p:txBody>
      </p:sp>
    </p:spTree>
    <p:extLst>
      <p:ext uri="{BB962C8B-B14F-4D97-AF65-F5344CB8AC3E}">
        <p14:creationId xmlns:p14="http://schemas.microsoft.com/office/powerpoint/2010/main" val="2328417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ZA"/>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BD9B05-CAFD-9F4F-BEBF-CC76C06C4D5C}" type="datetime1">
              <a:rPr lang="en-ZA" smtClean="0"/>
              <a:t>2019/10/07</a:t>
            </a:fld>
            <a:endParaRPr lang="en-ZA"/>
          </a:p>
        </p:txBody>
      </p:sp>
      <p:sp>
        <p:nvSpPr>
          <p:cNvPr id="6" name="Footer Placeholder 5"/>
          <p:cNvSpPr>
            <a:spLocks noGrp="1"/>
          </p:cNvSpPr>
          <p:nvPr>
            <p:ph type="ftr" sz="quarter" idx="11"/>
          </p:nvPr>
        </p:nvSpPr>
        <p:spPr/>
        <p:txBody>
          <a:bodyPr/>
          <a:lstStyle/>
          <a:p>
            <a:r>
              <a:rPr lang="en-ZA"/>
              <a:t>Introduction to Bioinformatics Workshop - Module Name</a:t>
            </a:r>
          </a:p>
        </p:txBody>
      </p:sp>
      <p:sp>
        <p:nvSpPr>
          <p:cNvPr id="7" name="Slide Number Placeholder 6"/>
          <p:cNvSpPr>
            <a:spLocks noGrp="1"/>
          </p:cNvSpPr>
          <p:nvPr>
            <p:ph type="sldNum" sz="quarter" idx="12"/>
          </p:nvPr>
        </p:nvSpPr>
        <p:spPr/>
        <p:txBody>
          <a:bodyPr/>
          <a:lstStyle/>
          <a:p>
            <a:fld id="{33AECAD9-1F88-44DC-A701-828CACD70AA6}" type="slidenum">
              <a:rPr lang="en-ZA" smtClean="0"/>
              <a:t>‹#›</a:t>
            </a:fld>
            <a:endParaRPr lang="en-ZA"/>
          </a:p>
        </p:txBody>
      </p:sp>
    </p:spTree>
    <p:extLst>
      <p:ext uri="{BB962C8B-B14F-4D97-AF65-F5344CB8AC3E}">
        <p14:creationId xmlns:p14="http://schemas.microsoft.com/office/powerpoint/2010/main" val="29416028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t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9000"/>
            <a:lum/>
          </a:blip>
          <a:srcRect/>
          <a:stretch>
            <a:fillRect l="-2000" t="90000" r="60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4346D5-EFDC-2544-91B7-C29C2585096D}" type="datetime1">
              <a:rPr lang="en-ZA" smtClean="0"/>
              <a:t>2019/10/07</a:t>
            </a:fld>
            <a:endParaRPr lang="en-ZA"/>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ZA"/>
              <a:t>Introduction to Bioinformatics Workshop - Module Name</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AECAD9-1F88-44DC-A701-828CACD70AA6}" type="slidenum">
              <a:rPr lang="en-ZA" smtClean="0"/>
              <a:t>‹#›</a:t>
            </a:fld>
            <a:endParaRPr lang="en-ZA"/>
          </a:p>
        </p:txBody>
      </p:sp>
    </p:spTree>
    <p:extLst>
      <p:ext uri="{BB962C8B-B14F-4D97-AF65-F5344CB8AC3E}">
        <p14:creationId xmlns:p14="http://schemas.microsoft.com/office/powerpoint/2010/main" val="14191214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doi.org/10.1371/journal.pcbi.1003531"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kviljoen.github.io/H3ABioNet_16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jmb.or.kr/submission/Journal/027/JMB027-12-02_FDOC_2.pdf" TargetMode="External"/><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hyperlink" Target="https://doi.org/10.1186/s40168-018-0511-7"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nul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davidzeleny.net/anadat-r/doku.php/en:similarit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aem.asm.org/content/aem/71/12/8228.full.pdf" TargetMode="External"/></Relationships>
</file>

<file path=ppt/slides/_rels/slide9.xml.rels><?xml version="1.0" encoding="UTF-8" standalone="yes"?>
<Relationships xmlns="http://schemas.openxmlformats.org/package/2006/relationships"><Relationship Id="rId2" Type="http://schemas.openxmlformats.org/officeDocument/2006/relationships/hyperlink" Target="https://www.davidzeleny.net/anadat-r/doku.php/en:pcoa_nmd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1560" y="3429000"/>
            <a:ext cx="7632848" cy="2304256"/>
          </a:xfrm>
        </p:spPr>
        <p:txBody>
          <a:bodyPr/>
          <a:lstStyle/>
          <a:p>
            <a:r>
              <a:rPr lang="en-ZA" b="1" dirty="0">
                <a:solidFill>
                  <a:schemeClr val="tx1"/>
                </a:solidFill>
              </a:rPr>
              <a:t>16S downstream analyses in R</a:t>
            </a:r>
          </a:p>
        </p:txBody>
      </p:sp>
      <p:pic>
        <p:nvPicPr>
          <p:cNvPr id="1026" name="Picture 2" descr="C:\Users\user\Desktop\Sumir_H3Bionet_docs_recieved\logos\logo_bann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548680"/>
            <a:ext cx="6921327" cy="1670047"/>
          </a:xfrm>
          <a:prstGeom prst="rect">
            <a:avLst/>
          </a:prstGeom>
          <a:noFill/>
          <a:ln w="12700">
            <a:solidFill>
              <a:schemeClr val="tx2">
                <a:lumMod val="60000"/>
                <a:lumOff val="40000"/>
              </a:schemeClr>
            </a:solidFill>
            <a:prstDash val="solid"/>
          </a:ln>
          <a:extLst>
            <a:ext uri="{909E8E84-426E-40dd-AFC4-6F175D3DCCD1}">
              <a14:hiddenFill xmlns:a14="http://schemas.microsoft.com/office/drawing/2010/main" xmlns="">
                <a:solidFill>
                  <a:srgbClr val="FFFFFF"/>
                </a:solidFill>
              </a14:hiddenFill>
            </a:ext>
          </a:extLst>
        </p:spPr>
      </p:pic>
      <p:sp>
        <p:nvSpPr>
          <p:cNvPr id="4" name="Footer Placeholder 3"/>
          <p:cNvSpPr>
            <a:spLocks noGrp="1"/>
          </p:cNvSpPr>
          <p:nvPr>
            <p:ph type="ftr" sz="quarter" idx="11"/>
          </p:nvPr>
        </p:nvSpPr>
        <p:spPr>
          <a:xfrm>
            <a:off x="5292080" y="6273049"/>
            <a:ext cx="3744416" cy="396311"/>
          </a:xfrm>
        </p:spPr>
        <p:txBody>
          <a:bodyPr/>
          <a:lstStyle/>
          <a:p>
            <a:r>
              <a:rPr lang="en-ZA" b="1" dirty="0">
                <a:solidFill>
                  <a:schemeClr val="tx2">
                    <a:lumMod val="40000"/>
                    <a:lumOff val="60000"/>
                  </a:schemeClr>
                </a:solidFill>
              </a:rPr>
              <a:t>16SrRNA Intermediate Bioinformatics Online Course: Int_BT_2019</a:t>
            </a:r>
          </a:p>
          <a:p>
            <a:r>
              <a:rPr lang="en-ZA" b="1" dirty="0">
                <a:solidFill>
                  <a:schemeClr val="tx2">
                    <a:lumMod val="40000"/>
                    <a:lumOff val="60000"/>
                  </a:schemeClr>
                </a:solidFill>
              </a:rPr>
              <a:t>Katie Lennard</a:t>
            </a:r>
          </a:p>
        </p:txBody>
      </p:sp>
      <p:sp>
        <p:nvSpPr>
          <p:cNvPr id="5" name="Subtitle 2"/>
          <p:cNvSpPr txBox="1">
            <a:spLocks/>
          </p:cNvSpPr>
          <p:nvPr/>
        </p:nvSpPr>
        <p:spPr>
          <a:xfrm>
            <a:off x="35496" y="2348880"/>
            <a:ext cx="9145016" cy="93610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ZA" sz="2400" b="1" dirty="0">
                <a:solidFill>
                  <a:schemeClr val="tx1"/>
                </a:solidFill>
              </a:rPr>
              <a:t>16SrRNA Intermediate Bioinformatics Online Course: Int_BT_2019</a:t>
            </a:r>
          </a:p>
        </p:txBody>
      </p:sp>
      <p:pic>
        <p:nvPicPr>
          <p:cNvPr id="2" name="Picture 1" descr="cc_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3172" y="6165303"/>
            <a:ext cx="1866900" cy="670431"/>
          </a:xfrm>
          <a:prstGeom prst="rect">
            <a:avLst/>
          </a:prstGeom>
        </p:spPr>
      </p:pic>
    </p:spTree>
    <p:extLst>
      <p:ext uri="{BB962C8B-B14F-4D97-AF65-F5344CB8AC3E}">
        <p14:creationId xmlns:p14="http://schemas.microsoft.com/office/powerpoint/2010/main" val="1839199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D9EA-39D6-5B4F-8ACB-63E951E01C49}"/>
              </a:ext>
            </a:extLst>
          </p:cNvPr>
          <p:cNvSpPr>
            <a:spLocks noGrp="1"/>
          </p:cNvSpPr>
          <p:nvPr>
            <p:ph type="title"/>
          </p:nvPr>
        </p:nvSpPr>
        <p:spPr/>
        <p:txBody>
          <a:bodyPr/>
          <a:lstStyle/>
          <a:p>
            <a:r>
              <a:rPr lang="en-US" dirty="0"/>
              <a:t>Annotated heatmaps</a:t>
            </a:r>
          </a:p>
        </p:txBody>
      </p:sp>
      <p:sp>
        <p:nvSpPr>
          <p:cNvPr id="4" name="Footer Placeholder 3">
            <a:extLst>
              <a:ext uri="{FF2B5EF4-FFF2-40B4-BE49-F238E27FC236}">
                <a16:creationId xmlns:a16="http://schemas.microsoft.com/office/drawing/2014/main" id="{EFDF8D59-D2B0-0F47-9149-0F3D6C884CDA}"/>
              </a:ext>
            </a:extLst>
          </p:cNvPr>
          <p:cNvSpPr>
            <a:spLocks noGrp="1"/>
          </p:cNvSpPr>
          <p:nvPr>
            <p:ph type="ftr" sz="quarter" idx="11"/>
          </p:nvPr>
        </p:nvSpPr>
        <p:spPr/>
        <p:txBody>
          <a:bodyPr/>
          <a:lstStyle/>
          <a:p>
            <a:r>
              <a:rPr lang="en-ZA" dirty="0"/>
              <a:t>Introduction to Bioinformatics Workshop - Downstream 16S analysis in R</a:t>
            </a:r>
          </a:p>
        </p:txBody>
      </p:sp>
      <p:pic>
        <p:nvPicPr>
          <p:cNvPr id="5" name="Content Placeholder 3">
            <a:extLst>
              <a:ext uri="{FF2B5EF4-FFF2-40B4-BE49-F238E27FC236}">
                <a16:creationId xmlns:a16="http://schemas.microsoft.com/office/drawing/2014/main" id="{06889D5A-E877-294C-AC3D-96A61B1ECAD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47156" t="7659" r="-1"/>
          <a:stretch/>
        </p:blipFill>
        <p:spPr>
          <a:xfrm>
            <a:off x="1324601" y="1213331"/>
            <a:ext cx="5911695" cy="5095989"/>
          </a:xfrm>
        </p:spPr>
      </p:pic>
    </p:spTree>
    <p:extLst>
      <p:ext uri="{BB962C8B-B14F-4D97-AF65-F5344CB8AC3E}">
        <p14:creationId xmlns:p14="http://schemas.microsoft.com/office/powerpoint/2010/main" val="1588961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34D2F-00E1-3B45-A50A-3C6D6C02E3EF}"/>
              </a:ext>
            </a:extLst>
          </p:cNvPr>
          <p:cNvSpPr>
            <a:spLocks noGrp="1"/>
          </p:cNvSpPr>
          <p:nvPr>
            <p:ph type="title"/>
          </p:nvPr>
        </p:nvSpPr>
        <p:spPr/>
        <p:txBody>
          <a:bodyPr/>
          <a:lstStyle/>
          <a:p>
            <a:r>
              <a:rPr lang="en-US" dirty="0"/>
              <a:t>Differential abundance testing</a:t>
            </a:r>
          </a:p>
        </p:txBody>
      </p:sp>
      <p:sp>
        <p:nvSpPr>
          <p:cNvPr id="3" name="Content Placeholder 2">
            <a:extLst>
              <a:ext uri="{FF2B5EF4-FFF2-40B4-BE49-F238E27FC236}">
                <a16:creationId xmlns:a16="http://schemas.microsoft.com/office/drawing/2014/main" id="{E134B319-48AF-AD47-BCB5-883EBF239FF6}"/>
              </a:ext>
            </a:extLst>
          </p:cNvPr>
          <p:cNvSpPr>
            <a:spLocks noGrp="1"/>
          </p:cNvSpPr>
          <p:nvPr>
            <p:ph idx="1"/>
          </p:nvPr>
        </p:nvSpPr>
        <p:spPr>
          <a:xfrm>
            <a:off x="457200" y="1417638"/>
            <a:ext cx="8229600" cy="4708525"/>
          </a:xfrm>
        </p:spPr>
        <p:txBody>
          <a:bodyPr>
            <a:normAutofit fontScale="85000" lnSpcReduction="20000"/>
          </a:bodyPr>
          <a:lstStyle/>
          <a:p>
            <a:r>
              <a:rPr lang="en-US" dirty="0"/>
              <a:t>Suitable methods should consider:</a:t>
            </a:r>
          </a:p>
          <a:p>
            <a:pPr lvl="1"/>
            <a:r>
              <a:rPr lang="en-US" dirty="0"/>
              <a:t>Zero-inflated nature of 16S data</a:t>
            </a:r>
          </a:p>
          <a:p>
            <a:pPr lvl="1"/>
            <a:r>
              <a:rPr lang="en-US" dirty="0"/>
              <a:t>Differences in sampling depth between samples</a:t>
            </a:r>
          </a:p>
          <a:p>
            <a:r>
              <a:rPr lang="en-US" dirty="0"/>
              <a:t>Non-parametric tests like Wilcoxon rank-sum or Kruskal-Wallis?</a:t>
            </a:r>
          </a:p>
          <a:p>
            <a:r>
              <a:rPr lang="en-US" dirty="0"/>
              <a:t>More powerful parametric alternatives:</a:t>
            </a:r>
          </a:p>
          <a:p>
            <a:pPr lvl="1"/>
            <a:r>
              <a:rPr lang="en-US" dirty="0"/>
              <a:t>DESeq2</a:t>
            </a:r>
          </a:p>
          <a:p>
            <a:pPr lvl="1"/>
            <a:r>
              <a:rPr lang="en-US" dirty="0" err="1"/>
              <a:t>edgeR</a:t>
            </a:r>
            <a:endParaRPr lang="en-US" dirty="0"/>
          </a:p>
          <a:p>
            <a:pPr lvl="1"/>
            <a:r>
              <a:rPr lang="en-US" b="1" dirty="0" err="1"/>
              <a:t>MetagenomeSeq</a:t>
            </a:r>
            <a:endParaRPr lang="en-US" b="1" dirty="0"/>
          </a:p>
          <a:p>
            <a:pPr lvl="2"/>
            <a:r>
              <a:rPr lang="en-US" dirty="0"/>
              <a:t>Specifically designed for zero-inflated count data with variable coverage between samples</a:t>
            </a:r>
          </a:p>
          <a:p>
            <a:pPr lvl="2"/>
            <a:r>
              <a:rPr lang="en-US" dirty="0"/>
              <a:t>Generalized linear model with zero-inflated Gaussian distribution (abundance testing) + presence/absence statistic (Fisher’s exact)</a:t>
            </a:r>
          </a:p>
        </p:txBody>
      </p:sp>
      <p:sp>
        <p:nvSpPr>
          <p:cNvPr id="4" name="Footer Placeholder 3">
            <a:extLst>
              <a:ext uri="{FF2B5EF4-FFF2-40B4-BE49-F238E27FC236}">
                <a16:creationId xmlns:a16="http://schemas.microsoft.com/office/drawing/2014/main" id="{D53FD996-138E-CC44-9596-41355FD69005}"/>
              </a:ext>
            </a:extLst>
          </p:cNvPr>
          <p:cNvSpPr>
            <a:spLocks noGrp="1"/>
          </p:cNvSpPr>
          <p:nvPr>
            <p:ph type="ftr" sz="quarter" idx="11"/>
          </p:nvPr>
        </p:nvSpPr>
        <p:spPr/>
        <p:txBody>
          <a:bodyPr/>
          <a:lstStyle/>
          <a:p>
            <a:r>
              <a:rPr lang="en-ZA"/>
              <a:t>Introduction to Bioinformatics Workshop - Module Name</a:t>
            </a:r>
            <a:endParaRPr lang="en-ZA" dirty="0"/>
          </a:p>
        </p:txBody>
      </p:sp>
      <p:sp>
        <p:nvSpPr>
          <p:cNvPr id="7" name="Right Brace 6">
            <a:extLst>
              <a:ext uri="{FF2B5EF4-FFF2-40B4-BE49-F238E27FC236}">
                <a16:creationId xmlns:a16="http://schemas.microsoft.com/office/drawing/2014/main" id="{4674938B-779C-A04B-BD82-9E029B4C14DE}"/>
              </a:ext>
            </a:extLst>
          </p:cNvPr>
          <p:cNvSpPr/>
          <p:nvPr/>
        </p:nvSpPr>
        <p:spPr>
          <a:xfrm>
            <a:off x="2339752" y="3645024"/>
            <a:ext cx="216024" cy="792088"/>
          </a:xfrm>
          <a:prstGeom prst="rightBrace">
            <a:avLst>
              <a:gd name="adj1" fmla="val 8333"/>
              <a:gd name="adj2" fmla="val 47862"/>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07CB073A-1D23-9048-9B7A-E6B5A23E535D}"/>
              </a:ext>
            </a:extLst>
          </p:cNvPr>
          <p:cNvSpPr txBox="1"/>
          <p:nvPr/>
        </p:nvSpPr>
        <p:spPr>
          <a:xfrm>
            <a:off x="2555776" y="3645024"/>
            <a:ext cx="577609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Originally designed for </a:t>
            </a:r>
            <a:r>
              <a:rPr lang="en-US" dirty="0" err="1"/>
              <a:t>RNASeq</a:t>
            </a:r>
            <a:r>
              <a:rPr lang="en-US" dirty="0"/>
              <a:t> data</a:t>
            </a:r>
          </a:p>
          <a:p>
            <a:pPr marL="285750" indent="-285750">
              <a:buFont typeface="Arial" panose="020B0604020202020204" pitchFamily="34" charset="0"/>
              <a:buChar char="•"/>
            </a:pPr>
            <a:r>
              <a:rPr lang="en-ZA" dirty="0"/>
              <a:t>Both fit a generalized linear models and assume that read counts follow a Negative Binomial distribution.</a:t>
            </a:r>
            <a:endParaRPr lang="en-US" dirty="0"/>
          </a:p>
          <a:p>
            <a:endParaRPr lang="en-US" dirty="0"/>
          </a:p>
        </p:txBody>
      </p:sp>
    </p:spTree>
    <p:extLst>
      <p:ext uri="{BB962C8B-B14F-4D97-AF65-F5344CB8AC3E}">
        <p14:creationId xmlns:p14="http://schemas.microsoft.com/office/powerpoint/2010/main" val="4411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32F43-BEDF-174A-ACDD-C7C83612E1E2}"/>
              </a:ext>
            </a:extLst>
          </p:cNvPr>
          <p:cNvSpPr>
            <a:spLocks noGrp="1"/>
          </p:cNvSpPr>
          <p:nvPr>
            <p:ph type="title"/>
          </p:nvPr>
        </p:nvSpPr>
        <p:spPr/>
        <p:txBody>
          <a:bodyPr>
            <a:noAutofit/>
          </a:bodyPr>
          <a:lstStyle/>
          <a:p>
            <a:r>
              <a:rPr lang="en-US" sz="2800" dirty="0"/>
              <a:t>Differential abundance testing: method comparison</a:t>
            </a:r>
          </a:p>
        </p:txBody>
      </p:sp>
      <p:sp>
        <p:nvSpPr>
          <p:cNvPr id="4" name="Footer Placeholder 3">
            <a:extLst>
              <a:ext uri="{FF2B5EF4-FFF2-40B4-BE49-F238E27FC236}">
                <a16:creationId xmlns:a16="http://schemas.microsoft.com/office/drawing/2014/main" id="{EF3A29F0-E4A6-4F44-90CA-292DB8B059DC}"/>
              </a:ext>
            </a:extLst>
          </p:cNvPr>
          <p:cNvSpPr>
            <a:spLocks noGrp="1"/>
          </p:cNvSpPr>
          <p:nvPr>
            <p:ph type="ftr" sz="quarter" idx="11"/>
          </p:nvPr>
        </p:nvSpPr>
        <p:spPr/>
        <p:txBody>
          <a:bodyPr/>
          <a:lstStyle/>
          <a:p>
            <a:r>
              <a:rPr lang="en-ZA"/>
              <a:t>Introduction to Bioinformatics Workshop - Module Name</a:t>
            </a:r>
            <a:endParaRPr lang="en-ZA" dirty="0"/>
          </a:p>
        </p:txBody>
      </p:sp>
      <p:pic>
        <p:nvPicPr>
          <p:cNvPr id="10" name="Content Placeholder 9">
            <a:extLst>
              <a:ext uri="{FF2B5EF4-FFF2-40B4-BE49-F238E27FC236}">
                <a16:creationId xmlns:a16="http://schemas.microsoft.com/office/drawing/2014/main" id="{A060736C-E5E6-844B-8C47-BF5906CE9A2C}"/>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0584" y="1238275"/>
            <a:ext cx="6922831" cy="5071045"/>
          </a:xfrm>
        </p:spPr>
      </p:pic>
      <p:sp>
        <p:nvSpPr>
          <p:cNvPr id="3" name="TextBox 2">
            <a:extLst>
              <a:ext uri="{FF2B5EF4-FFF2-40B4-BE49-F238E27FC236}">
                <a16:creationId xmlns:a16="http://schemas.microsoft.com/office/drawing/2014/main" id="{1CDDBD19-AB69-F747-B558-90E15861FFB8}"/>
              </a:ext>
            </a:extLst>
          </p:cNvPr>
          <p:cNvSpPr txBox="1"/>
          <p:nvPr/>
        </p:nvSpPr>
        <p:spPr>
          <a:xfrm>
            <a:off x="6084168" y="6237312"/>
            <a:ext cx="1872208" cy="200055"/>
          </a:xfrm>
          <a:prstGeom prst="rect">
            <a:avLst/>
          </a:prstGeom>
          <a:noFill/>
        </p:spPr>
        <p:txBody>
          <a:bodyPr wrap="square" rtlCol="0">
            <a:spAutoFit/>
          </a:bodyPr>
          <a:lstStyle/>
          <a:p>
            <a:r>
              <a:rPr lang="en-ZA" sz="700" dirty="0">
                <a:hlinkClick r:id="rId4"/>
              </a:rPr>
              <a:t>https://doi.org/10.1371/journal.pcbi.1003531</a:t>
            </a:r>
            <a:endParaRPr lang="en-US" sz="700" dirty="0"/>
          </a:p>
        </p:txBody>
      </p:sp>
    </p:spTree>
    <p:extLst>
      <p:ext uri="{BB962C8B-B14F-4D97-AF65-F5344CB8AC3E}">
        <p14:creationId xmlns:p14="http://schemas.microsoft.com/office/powerpoint/2010/main" val="22457938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8FCD0-6271-9B48-94D1-FBD5385F6C44}"/>
              </a:ext>
            </a:extLst>
          </p:cNvPr>
          <p:cNvSpPr>
            <a:spLocks noGrp="1"/>
          </p:cNvSpPr>
          <p:nvPr>
            <p:ph type="title"/>
          </p:nvPr>
        </p:nvSpPr>
        <p:spPr/>
        <p:txBody>
          <a:bodyPr/>
          <a:lstStyle/>
          <a:p>
            <a:r>
              <a:rPr lang="en-US" dirty="0" err="1"/>
              <a:t>metagenomeSeq</a:t>
            </a:r>
            <a:endParaRPr lang="en-US" dirty="0"/>
          </a:p>
        </p:txBody>
      </p:sp>
      <p:sp>
        <p:nvSpPr>
          <p:cNvPr id="3" name="Content Placeholder 2">
            <a:extLst>
              <a:ext uri="{FF2B5EF4-FFF2-40B4-BE49-F238E27FC236}">
                <a16:creationId xmlns:a16="http://schemas.microsoft.com/office/drawing/2014/main" id="{91EF1563-E46C-1C4B-BE7E-DC6136940848}"/>
              </a:ext>
            </a:extLst>
          </p:cNvPr>
          <p:cNvSpPr>
            <a:spLocks noGrp="1"/>
          </p:cNvSpPr>
          <p:nvPr>
            <p:ph idx="1"/>
          </p:nvPr>
        </p:nvSpPr>
        <p:spPr>
          <a:xfrm>
            <a:off x="457200" y="1443138"/>
            <a:ext cx="8229600" cy="4683026"/>
          </a:xfrm>
        </p:spPr>
        <p:txBody>
          <a:bodyPr>
            <a:normAutofit/>
          </a:bodyPr>
          <a:lstStyle/>
          <a:p>
            <a:r>
              <a:rPr lang="en-US" sz="2400" dirty="0"/>
              <a:t>Normalization method accounts for differences in sampling depth (cumulative sum scaling)</a:t>
            </a:r>
          </a:p>
          <a:p>
            <a:r>
              <a:rPr lang="en-US" sz="2400" dirty="0"/>
              <a:t>Zero-inflated GLM computes probability of zero due to:</a:t>
            </a:r>
          </a:p>
          <a:p>
            <a:pPr lvl="1"/>
            <a:r>
              <a:rPr lang="en-US" sz="2000" dirty="0"/>
              <a:t>low sampling depth (present but not observed) vs.</a:t>
            </a:r>
          </a:p>
          <a:p>
            <a:pPr lvl="1"/>
            <a:r>
              <a:rPr lang="en-US" sz="2000" dirty="0"/>
              <a:t>sparsity (biological zero, truly absent)</a:t>
            </a:r>
          </a:p>
          <a:p>
            <a:r>
              <a:rPr lang="en-US" sz="2400" dirty="0"/>
              <a:t>Can include covariates (prevent confounding)</a:t>
            </a:r>
          </a:p>
          <a:p>
            <a:r>
              <a:rPr lang="en-US" sz="2400" dirty="0"/>
              <a:t>Results require filtering based on ASV presence to avoid false positives, particularly with small sample sizes</a:t>
            </a:r>
          </a:p>
          <a:p>
            <a:r>
              <a:rPr lang="en-US" sz="2400" dirty="0">
                <a:hlinkClick r:id="rId2"/>
              </a:rPr>
              <a:t>Further reading</a:t>
            </a:r>
            <a:endParaRPr lang="en-US" sz="2400" dirty="0"/>
          </a:p>
        </p:txBody>
      </p:sp>
      <p:sp>
        <p:nvSpPr>
          <p:cNvPr id="4" name="Footer Placeholder 3">
            <a:extLst>
              <a:ext uri="{FF2B5EF4-FFF2-40B4-BE49-F238E27FC236}">
                <a16:creationId xmlns:a16="http://schemas.microsoft.com/office/drawing/2014/main" id="{51BB2D79-3A7A-614C-8C94-B1782FDF0573}"/>
              </a:ext>
            </a:extLst>
          </p:cNvPr>
          <p:cNvSpPr>
            <a:spLocks noGrp="1"/>
          </p:cNvSpPr>
          <p:nvPr>
            <p:ph type="ftr" sz="quarter" idx="11"/>
          </p:nvPr>
        </p:nvSpPr>
        <p:spPr/>
        <p:txBody>
          <a:bodyPr/>
          <a:lstStyle/>
          <a:p>
            <a:r>
              <a:rPr lang="en-ZA"/>
              <a:t>Introduction to Bioinformatics Workshop - Module Name</a:t>
            </a:r>
            <a:endParaRPr lang="en-ZA" dirty="0"/>
          </a:p>
        </p:txBody>
      </p:sp>
      <p:pic>
        <p:nvPicPr>
          <p:cNvPr id="6" name="Picture 5">
            <a:extLst>
              <a:ext uri="{FF2B5EF4-FFF2-40B4-BE49-F238E27FC236}">
                <a16:creationId xmlns:a16="http://schemas.microsoft.com/office/drawing/2014/main" id="{4C171E51-CFEC-E848-A605-D25839AEDD1D}"/>
              </a:ext>
            </a:extLst>
          </p:cNvPr>
          <p:cNvPicPr>
            <a:picLocks noChangeAspect="1"/>
          </p:cNvPicPr>
          <p:nvPr/>
        </p:nvPicPr>
        <p:blipFill rotWithShape="1">
          <a:blip r:embed="rId3">
            <a:extLst>
              <a:ext uri="{28A0092B-C50C-407E-A947-70E740481C1C}">
                <a14:useLocalDpi xmlns:a14="http://schemas.microsoft.com/office/drawing/2010/main" val="0"/>
              </a:ext>
            </a:extLst>
          </a:blip>
          <a:srcRect l="33463" t="52800" r="33463" b="36000"/>
          <a:stretch/>
        </p:blipFill>
        <p:spPr>
          <a:xfrm>
            <a:off x="1961202" y="5085184"/>
            <a:ext cx="7182798" cy="1368152"/>
          </a:xfrm>
          <a:prstGeom prst="rect">
            <a:avLst/>
          </a:prstGeom>
        </p:spPr>
      </p:pic>
    </p:spTree>
    <p:extLst>
      <p:ext uri="{BB962C8B-B14F-4D97-AF65-F5344CB8AC3E}">
        <p14:creationId xmlns:p14="http://schemas.microsoft.com/office/powerpoint/2010/main" val="1902664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DD65E-4767-F741-A8E1-F2F6832B120F}"/>
              </a:ext>
            </a:extLst>
          </p:cNvPr>
          <p:cNvSpPr>
            <a:spLocks noGrp="1"/>
          </p:cNvSpPr>
          <p:nvPr>
            <p:ph type="title"/>
          </p:nvPr>
        </p:nvSpPr>
        <p:spPr>
          <a:xfrm>
            <a:off x="461806" y="306449"/>
            <a:ext cx="8229600" cy="1143000"/>
          </a:xfrm>
        </p:spPr>
        <p:txBody>
          <a:bodyPr>
            <a:normAutofit/>
          </a:bodyPr>
          <a:lstStyle/>
          <a:p>
            <a:r>
              <a:rPr lang="en-US" dirty="0">
                <a:solidFill>
                  <a:prstClr val="black"/>
                </a:solidFill>
                <a:latin typeface="Calibri Light" panose="020F0302020204030204"/>
              </a:rPr>
              <a:t>Microbial diversity estimates</a:t>
            </a:r>
            <a:endParaRPr lang="en-US" dirty="0"/>
          </a:p>
        </p:txBody>
      </p:sp>
      <p:sp>
        <p:nvSpPr>
          <p:cNvPr id="4" name="Footer Placeholder 3">
            <a:extLst>
              <a:ext uri="{FF2B5EF4-FFF2-40B4-BE49-F238E27FC236}">
                <a16:creationId xmlns:a16="http://schemas.microsoft.com/office/drawing/2014/main" id="{19B750F0-6ECA-9F48-B95C-382FAEFDE95A}"/>
              </a:ext>
            </a:extLst>
          </p:cNvPr>
          <p:cNvSpPr>
            <a:spLocks noGrp="1"/>
          </p:cNvSpPr>
          <p:nvPr>
            <p:ph type="ftr" sz="quarter" idx="11"/>
          </p:nvPr>
        </p:nvSpPr>
        <p:spPr/>
        <p:txBody>
          <a:bodyPr/>
          <a:lstStyle/>
          <a:p>
            <a:r>
              <a:rPr lang="en-ZA" dirty="0"/>
              <a:t>Introduction to Bioinformatics Workshop – Downstream 16S analysis in R</a:t>
            </a:r>
          </a:p>
        </p:txBody>
      </p:sp>
      <p:sp>
        <p:nvSpPr>
          <p:cNvPr id="8" name="Content Placeholder 7">
            <a:extLst>
              <a:ext uri="{FF2B5EF4-FFF2-40B4-BE49-F238E27FC236}">
                <a16:creationId xmlns:a16="http://schemas.microsoft.com/office/drawing/2014/main" id="{5A33644F-D951-9045-B006-BF1E9A3FFA5D}"/>
              </a:ext>
            </a:extLst>
          </p:cNvPr>
          <p:cNvSpPr>
            <a:spLocks noGrp="1"/>
          </p:cNvSpPr>
          <p:nvPr>
            <p:ph idx="1"/>
          </p:nvPr>
        </p:nvSpPr>
        <p:spPr>
          <a:xfrm>
            <a:off x="461806" y="1616403"/>
            <a:ext cx="8229600" cy="4525963"/>
          </a:xfrm>
        </p:spPr>
        <p:txBody>
          <a:bodyPr>
            <a:normAutofit/>
          </a:bodyPr>
          <a:lstStyle/>
          <a:p>
            <a:r>
              <a:rPr lang="en-US" dirty="0"/>
              <a:t>Bacterial diversity can be estimated </a:t>
            </a:r>
          </a:p>
          <a:p>
            <a:pPr lvl="1"/>
            <a:r>
              <a:rPr lang="en-US" dirty="0"/>
              <a:t>single sample measure (alpha diversity) or </a:t>
            </a:r>
          </a:p>
          <a:p>
            <a:pPr lvl="1"/>
            <a:r>
              <a:rPr lang="en-US" dirty="0"/>
              <a:t>between samples similarity (beta diversity)</a:t>
            </a:r>
          </a:p>
        </p:txBody>
      </p:sp>
      <p:pic>
        <p:nvPicPr>
          <p:cNvPr id="5" name="Content Placeholder 3">
            <a:extLst>
              <a:ext uri="{FF2B5EF4-FFF2-40B4-BE49-F238E27FC236}">
                <a16:creationId xmlns:a16="http://schemas.microsoft.com/office/drawing/2014/main" id="{58F54995-571E-0B41-A733-2DAEBACB435D}"/>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755575" y="3212976"/>
            <a:ext cx="3511931" cy="2933913"/>
          </a:xfrm>
          <a:prstGeom prst="rect">
            <a:avLst/>
          </a:prstGeom>
        </p:spPr>
      </p:pic>
      <p:pic>
        <p:nvPicPr>
          <p:cNvPr id="6" name="Content Placeholder 3">
            <a:extLst>
              <a:ext uri="{FF2B5EF4-FFF2-40B4-BE49-F238E27FC236}">
                <a16:creationId xmlns:a16="http://schemas.microsoft.com/office/drawing/2014/main" id="{A147702B-DB53-3449-8B4B-BFCA19301E5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0" t="7170" r="52181" b="17785"/>
          <a:stretch/>
        </p:blipFill>
        <p:spPr>
          <a:xfrm>
            <a:off x="4267507" y="3212976"/>
            <a:ext cx="4184712" cy="3230657"/>
          </a:xfrm>
          <a:prstGeom prst="rect">
            <a:avLst/>
          </a:prstGeom>
        </p:spPr>
      </p:pic>
      <p:sp>
        <p:nvSpPr>
          <p:cNvPr id="3" name="Rectangle 2">
            <a:extLst>
              <a:ext uri="{FF2B5EF4-FFF2-40B4-BE49-F238E27FC236}">
                <a16:creationId xmlns:a16="http://schemas.microsoft.com/office/drawing/2014/main" id="{709B9D26-319F-E249-8C41-B55E9B7FA5DD}"/>
              </a:ext>
            </a:extLst>
          </p:cNvPr>
          <p:cNvSpPr/>
          <p:nvPr/>
        </p:nvSpPr>
        <p:spPr>
          <a:xfrm>
            <a:off x="827584" y="3573016"/>
            <a:ext cx="864096" cy="20882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FF73CED-C57B-834E-9AD1-28FBD0695912}"/>
              </a:ext>
            </a:extLst>
          </p:cNvPr>
          <p:cNvSpPr/>
          <p:nvPr/>
        </p:nvSpPr>
        <p:spPr>
          <a:xfrm>
            <a:off x="1043608" y="3212976"/>
            <a:ext cx="2808312" cy="2160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660EB90-A5A6-FA43-8541-D95021E91960}"/>
              </a:ext>
            </a:extLst>
          </p:cNvPr>
          <p:cNvSpPr txBox="1"/>
          <p:nvPr/>
        </p:nvSpPr>
        <p:spPr>
          <a:xfrm>
            <a:off x="1144319" y="3637506"/>
            <a:ext cx="360040" cy="369332"/>
          </a:xfrm>
          <a:prstGeom prst="rect">
            <a:avLst/>
          </a:prstGeom>
          <a:noFill/>
        </p:spPr>
        <p:txBody>
          <a:bodyPr wrap="square" rtlCol="0">
            <a:spAutoFit/>
          </a:bodyPr>
          <a:lstStyle/>
          <a:p>
            <a:r>
              <a:rPr lang="en-US" dirty="0"/>
              <a:t>A</a:t>
            </a:r>
          </a:p>
        </p:txBody>
      </p:sp>
      <p:sp>
        <p:nvSpPr>
          <p:cNvPr id="10" name="TextBox 9">
            <a:extLst>
              <a:ext uri="{FF2B5EF4-FFF2-40B4-BE49-F238E27FC236}">
                <a16:creationId xmlns:a16="http://schemas.microsoft.com/office/drawing/2014/main" id="{82049179-4270-7C43-A455-AC873BECE4C5}"/>
              </a:ext>
            </a:extLst>
          </p:cNvPr>
          <p:cNvSpPr txBox="1"/>
          <p:nvPr/>
        </p:nvSpPr>
        <p:spPr>
          <a:xfrm>
            <a:off x="1151621" y="4374396"/>
            <a:ext cx="360040" cy="369332"/>
          </a:xfrm>
          <a:prstGeom prst="rect">
            <a:avLst/>
          </a:prstGeom>
          <a:noFill/>
        </p:spPr>
        <p:txBody>
          <a:bodyPr wrap="square" rtlCol="0">
            <a:spAutoFit/>
          </a:bodyPr>
          <a:lstStyle/>
          <a:p>
            <a:r>
              <a:rPr lang="en-US" dirty="0"/>
              <a:t>B</a:t>
            </a:r>
          </a:p>
        </p:txBody>
      </p:sp>
      <p:sp>
        <p:nvSpPr>
          <p:cNvPr id="11" name="TextBox 10">
            <a:extLst>
              <a:ext uri="{FF2B5EF4-FFF2-40B4-BE49-F238E27FC236}">
                <a16:creationId xmlns:a16="http://schemas.microsoft.com/office/drawing/2014/main" id="{BD819AE6-ED4C-0248-92D4-98E131BC59F6}"/>
              </a:ext>
            </a:extLst>
          </p:cNvPr>
          <p:cNvSpPr txBox="1"/>
          <p:nvPr/>
        </p:nvSpPr>
        <p:spPr>
          <a:xfrm>
            <a:off x="1151621" y="5109512"/>
            <a:ext cx="360040" cy="369332"/>
          </a:xfrm>
          <a:prstGeom prst="rect">
            <a:avLst/>
          </a:prstGeom>
          <a:noFill/>
        </p:spPr>
        <p:txBody>
          <a:bodyPr wrap="square" rtlCol="0">
            <a:spAutoFit/>
          </a:bodyPr>
          <a:lstStyle/>
          <a:p>
            <a:r>
              <a:rPr lang="en-US" dirty="0"/>
              <a:t>C</a:t>
            </a:r>
          </a:p>
        </p:txBody>
      </p:sp>
    </p:spTree>
    <p:extLst>
      <p:ext uri="{BB962C8B-B14F-4D97-AF65-F5344CB8AC3E}">
        <p14:creationId xmlns:p14="http://schemas.microsoft.com/office/powerpoint/2010/main" val="417886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C9B5C-2A3E-7D4A-BAD0-315D32C40AFF}"/>
              </a:ext>
            </a:extLst>
          </p:cNvPr>
          <p:cNvSpPr>
            <a:spLocks noGrp="1"/>
          </p:cNvSpPr>
          <p:nvPr>
            <p:ph type="title"/>
          </p:nvPr>
        </p:nvSpPr>
        <p:spPr/>
        <p:txBody>
          <a:bodyPr/>
          <a:lstStyle/>
          <a:p>
            <a:r>
              <a:rPr lang="en-US" dirty="0"/>
              <a:t>Alpha diversity metrics</a:t>
            </a:r>
          </a:p>
        </p:txBody>
      </p:sp>
      <p:sp>
        <p:nvSpPr>
          <p:cNvPr id="3" name="Content Placeholder 2">
            <a:extLst>
              <a:ext uri="{FF2B5EF4-FFF2-40B4-BE49-F238E27FC236}">
                <a16:creationId xmlns:a16="http://schemas.microsoft.com/office/drawing/2014/main" id="{8EA006C2-92BE-9045-B59D-5C654E74AFA4}"/>
              </a:ext>
            </a:extLst>
          </p:cNvPr>
          <p:cNvSpPr>
            <a:spLocks noGrp="1"/>
          </p:cNvSpPr>
          <p:nvPr>
            <p:ph sz="half" idx="1"/>
          </p:nvPr>
        </p:nvSpPr>
        <p:spPr/>
        <p:txBody>
          <a:bodyPr>
            <a:normAutofit/>
          </a:bodyPr>
          <a:lstStyle/>
          <a:p>
            <a:r>
              <a:rPr lang="en-US" sz="2800" dirty="0"/>
              <a:t>Measure of within-sample richness and evenness</a:t>
            </a:r>
          </a:p>
          <a:p>
            <a:pPr marL="457200" lvl="1" indent="0">
              <a:buNone/>
            </a:pPr>
            <a:endParaRPr lang="en-US" dirty="0"/>
          </a:p>
          <a:p>
            <a:pPr marL="457200" lvl="1" indent="0">
              <a:buNone/>
            </a:pPr>
            <a:endParaRPr lang="en-US" dirty="0"/>
          </a:p>
          <a:p>
            <a:endParaRPr lang="en-US" dirty="0"/>
          </a:p>
          <a:p>
            <a:endParaRPr lang="en-US" dirty="0"/>
          </a:p>
          <a:p>
            <a:pPr marL="0" indent="0">
              <a:buNone/>
            </a:pPr>
            <a:endParaRPr lang="en-US" sz="2800" dirty="0"/>
          </a:p>
        </p:txBody>
      </p:sp>
      <p:sp>
        <p:nvSpPr>
          <p:cNvPr id="9" name="Content Placeholder 8">
            <a:extLst>
              <a:ext uri="{FF2B5EF4-FFF2-40B4-BE49-F238E27FC236}">
                <a16:creationId xmlns:a16="http://schemas.microsoft.com/office/drawing/2014/main" id="{7E0F2FF3-20A5-DE46-A8A8-632C2070EB97}"/>
              </a:ext>
            </a:extLst>
          </p:cNvPr>
          <p:cNvSpPr>
            <a:spLocks noGrp="1"/>
          </p:cNvSpPr>
          <p:nvPr>
            <p:ph sz="half" idx="2"/>
          </p:nvPr>
        </p:nvSpPr>
        <p:spPr/>
        <p:txBody>
          <a:bodyPr>
            <a:normAutofit/>
          </a:bodyPr>
          <a:lstStyle/>
          <a:p>
            <a:r>
              <a:rPr lang="en-US" dirty="0"/>
              <a:t>Why useful?</a:t>
            </a:r>
          </a:p>
          <a:p>
            <a:pPr lvl="1"/>
            <a:r>
              <a:rPr lang="en-US" dirty="0"/>
              <a:t>Microbiota diversity often related to biological outcomes</a:t>
            </a:r>
          </a:p>
          <a:p>
            <a:endParaRPr lang="en-US" dirty="0"/>
          </a:p>
        </p:txBody>
      </p:sp>
      <p:sp>
        <p:nvSpPr>
          <p:cNvPr id="4" name="Footer Placeholder 3">
            <a:extLst>
              <a:ext uri="{FF2B5EF4-FFF2-40B4-BE49-F238E27FC236}">
                <a16:creationId xmlns:a16="http://schemas.microsoft.com/office/drawing/2014/main" id="{2F5F4E0B-D691-6242-940D-D6ED7B094ADA}"/>
              </a:ext>
            </a:extLst>
          </p:cNvPr>
          <p:cNvSpPr>
            <a:spLocks noGrp="1"/>
          </p:cNvSpPr>
          <p:nvPr>
            <p:ph type="ftr" sz="quarter" idx="11"/>
          </p:nvPr>
        </p:nvSpPr>
        <p:spPr/>
        <p:txBody>
          <a:bodyPr/>
          <a:lstStyle/>
          <a:p>
            <a:r>
              <a:rPr lang="en-ZA" dirty="0"/>
              <a:t>Introduction to Bioinformatics Workshop - Downstream 16S analysis in R</a:t>
            </a:r>
          </a:p>
        </p:txBody>
      </p:sp>
      <p:pic>
        <p:nvPicPr>
          <p:cNvPr id="6" name="Picture 5">
            <a:extLst>
              <a:ext uri="{FF2B5EF4-FFF2-40B4-BE49-F238E27FC236}">
                <a16:creationId xmlns:a16="http://schemas.microsoft.com/office/drawing/2014/main" id="{0163486E-EE71-C54B-AA36-3DAA20BD13C7}"/>
              </a:ext>
            </a:extLst>
          </p:cNvPr>
          <p:cNvPicPr>
            <a:picLocks noChangeAspect="1"/>
          </p:cNvPicPr>
          <p:nvPr/>
        </p:nvPicPr>
        <p:blipFill rotWithShape="1">
          <a:blip r:embed="rId2">
            <a:extLst>
              <a:ext uri="{28A0092B-C50C-407E-A947-70E740481C1C}">
                <a14:useLocalDpi xmlns:a14="http://schemas.microsoft.com/office/drawing/2010/main" val="0"/>
              </a:ext>
            </a:extLst>
          </a:blip>
          <a:srcRect l="31889" t="43000" r="44488" b="34600"/>
          <a:stretch/>
        </p:blipFill>
        <p:spPr>
          <a:xfrm>
            <a:off x="907986" y="3519170"/>
            <a:ext cx="3137028" cy="1673082"/>
          </a:xfrm>
          <a:prstGeom prst="rect">
            <a:avLst/>
          </a:prstGeom>
        </p:spPr>
      </p:pic>
      <p:sp>
        <p:nvSpPr>
          <p:cNvPr id="7" name="TextBox 6">
            <a:extLst>
              <a:ext uri="{FF2B5EF4-FFF2-40B4-BE49-F238E27FC236}">
                <a16:creationId xmlns:a16="http://schemas.microsoft.com/office/drawing/2014/main" id="{66732203-57A6-1948-8356-E8E37887FDBD}"/>
              </a:ext>
            </a:extLst>
          </p:cNvPr>
          <p:cNvSpPr txBox="1"/>
          <p:nvPr/>
        </p:nvSpPr>
        <p:spPr>
          <a:xfrm>
            <a:off x="539552" y="2987070"/>
            <a:ext cx="4609284" cy="523220"/>
          </a:xfrm>
          <a:prstGeom prst="rect">
            <a:avLst/>
          </a:prstGeom>
          <a:noFill/>
        </p:spPr>
        <p:txBody>
          <a:bodyPr wrap="square" rtlCol="0">
            <a:spAutoFit/>
          </a:bodyPr>
          <a:lstStyle/>
          <a:p>
            <a:r>
              <a:rPr lang="en-US" sz="1400" dirty="0"/>
              <a:t>Community 1 vs. 2: Same richness (number of distinct taxa), different evenness</a:t>
            </a:r>
          </a:p>
        </p:txBody>
      </p:sp>
      <p:sp>
        <p:nvSpPr>
          <p:cNvPr id="5" name="TextBox 4">
            <a:extLst>
              <a:ext uri="{FF2B5EF4-FFF2-40B4-BE49-F238E27FC236}">
                <a16:creationId xmlns:a16="http://schemas.microsoft.com/office/drawing/2014/main" id="{C476A9DA-6D2F-EE40-8597-08D250C8A6BD}"/>
              </a:ext>
            </a:extLst>
          </p:cNvPr>
          <p:cNvSpPr txBox="1"/>
          <p:nvPr/>
        </p:nvSpPr>
        <p:spPr>
          <a:xfrm>
            <a:off x="683954" y="5201132"/>
            <a:ext cx="4320480" cy="230832"/>
          </a:xfrm>
          <a:prstGeom prst="rect">
            <a:avLst/>
          </a:prstGeom>
          <a:noFill/>
        </p:spPr>
        <p:txBody>
          <a:bodyPr wrap="square" rtlCol="0">
            <a:spAutoFit/>
          </a:bodyPr>
          <a:lstStyle/>
          <a:p>
            <a:r>
              <a:rPr lang="en-ZA" sz="900" dirty="0">
                <a:hlinkClick r:id="rId3"/>
              </a:rPr>
              <a:t>[1] http://www.jmb.or.kr/submission/Journal/027/JMB027-12-02_FDOC_2.pdf</a:t>
            </a:r>
            <a:endParaRPr lang="en-US" sz="900" dirty="0"/>
          </a:p>
        </p:txBody>
      </p:sp>
      <p:pic>
        <p:nvPicPr>
          <p:cNvPr id="11" name="Picture 10">
            <a:extLst>
              <a:ext uri="{FF2B5EF4-FFF2-40B4-BE49-F238E27FC236}">
                <a16:creationId xmlns:a16="http://schemas.microsoft.com/office/drawing/2014/main" id="{E250BFFB-581E-4643-AFCE-303FF96CD788}"/>
              </a:ext>
            </a:extLst>
          </p:cNvPr>
          <p:cNvPicPr>
            <a:picLocks noChangeAspect="1"/>
          </p:cNvPicPr>
          <p:nvPr/>
        </p:nvPicPr>
        <p:blipFill rotWithShape="1">
          <a:blip r:embed="rId4">
            <a:extLst>
              <a:ext uri="{28A0092B-C50C-407E-A947-70E740481C1C}">
                <a14:useLocalDpi xmlns:a14="http://schemas.microsoft.com/office/drawing/2010/main" val="0"/>
              </a:ext>
            </a:extLst>
          </a:blip>
          <a:srcRect l="50067" t="33201" r="35825" b="45800"/>
          <a:stretch/>
        </p:blipFill>
        <p:spPr>
          <a:xfrm>
            <a:off x="4788024" y="3519170"/>
            <a:ext cx="2571374" cy="2153031"/>
          </a:xfrm>
          <a:prstGeom prst="rect">
            <a:avLst/>
          </a:prstGeom>
        </p:spPr>
      </p:pic>
      <p:pic>
        <p:nvPicPr>
          <p:cNvPr id="13" name="Picture 12">
            <a:extLst>
              <a:ext uri="{FF2B5EF4-FFF2-40B4-BE49-F238E27FC236}">
                <a16:creationId xmlns:a16="http://schemas.microsoft.com/office/drawing/2014/main" id="{7DE59749-3DA0-4048-9FF0-EE7CF2A39187}"/>
              </a:ext>
            </a:extLst>
          </p:cNvPr>
          <p:cNvPicPr>
            <a:picLocks noChangeAspect="1"/>
          </p:cNvPicPr>
          <p:nvPr/>
        </p:nvPicPr>
        <p:blipFill rotWithShape="1">
          <a:blip r:embed="rId4">
            <a:extLst>
              <a:ext uri="{28A0092B-C50C-407E-A947-70E740481C1C}">
                <a14:useLocalDpi xmlns:a14="http://schemas.microsoft.com/office/drawing/2010/main" val="0"/>
              </a:ext>
            </a:extLst>
          </a:blip>
          <a:srcRect l="37105" t="37400" r="51795" b="57182"/>
          <a:stretch/>
        </p:blipFill>
        <p:spPr>
          <a:xfrm>
            <a:off x="7131689" y="3717033"/>
            <a:ext cx="1904807" cy="522950"/>
          </a:xfrm>
          <a:prstGeom prst="rect">
            <a:avLst/>
          </a:prstGeom>
        </p:spPr>
      </p:pic>
      <p:sp>
        <p:nvSpPr>
          <p:cNvPr id="14" name="TextBox 13">
            <a:extLst>
              <a:ext uri="{FF2B5EF4-FFF2-40B4-BE49-F238E27FC236}">
                <a16:creationId xmlns:a16="http://schemas.microsoft.com/office/drawing/2014/main" id="{D99F56E6-08CD-9A47-8142-17440FE3921E}"/>
              </a:ext>
            </a:extLst>
          </p:cNvPr>
          <p:cNvSpPr txBox="1"/>
          <p:nvPr/>
        </p:nvSpPr>
        <p:spPr>
          <a:xfrm>
            <a:off x="5436096" y="5733256"/>
            <a:ext cx="2808312" cy="230832"/>
          </a:xfrm>
          <a:prstGeom prst="rect">
            <a:avLst/>
          </a:prstGeom>
          <a:noFill/>
        </p:spPr>
        <p:txBody>
          <a:bodyPr wrap="square" rtlCol="0">
            <a:spAutoFit/>
          </a:bodyPr>
          <a:lstStyle/>
          <a:p>
            <a:r>
              <a:rPr lang="en-ZA" sz="900" dirty="0">
                <a:hlinkClick r:id="rId5"/>
              </a:rPr>
              <a:t>https://doi.org/10.1186/s40168-018-0511-7</a:t>
            </a:r>
            <a:endParaRPr lang="en-ZA" sz="900" dirty="0"/>
          </a:p>
        </p:txBody>
      </p:sp>
    </p:spTree>
    <p:extLst>
      <p:ext uri="{BB962C8B-B14F-4D97-AF65-F5344CB8AC3E}">
        <p14:creationId xmlns:p14="http://schemas.microsoft.com/office/powerpoint/2010/main" val="197722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p:bldP spid="5"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262E-6CFB-2140-BC80-23B9CA67885F}"/>
              </a:ext>
            </a:extLst>
          </p:cNvPr>
          <p:cNvSpPr>
            <a:spLocks noGrp="1"/>
          </p:cNvSpPr>
          <p:nvPr>
            <p:ph type="title"/>
          </p:nvPr>
        </p:nvSpPr>
        <p:spPr/>
        <p:txBody>
          <a:bodyPr/>
          <a:lstStyle/>
          <a:p>
            <a:r>
              <a:rPr lang="en-US" dirty="0"/>
              <a:t>Alpha diversity metrics</a:t>
            </a:r>
          </a:p>
        </p:txBody>
      </p:sp>
      <p:sp>
        <p:nvSpPr>
          <p:cNvPr id="3" name="Content Placeholder 2">
            <a:extLst>
              <a:ext uri="{FF2B5EF4-FFF2-40B4-BE49-F238E27FC236}">
                <a16:creationId xmlns:a16="http://schemas.microsoft.com/office/drawing/2014/main" id="{D62791CC-B239-D046-84F5-E52F740FC287}"/>
              </a:ext>
            </a:extLst>
          </p:cNvPr>
          <p:cNvSpPr>
            <a:spLocks noGrp="1"/>
          </p:cNvSpPr>
          <p:nvPr>
            <p:ph idx="1"/>
          </p:nvPr>
        </p:nvSpPr>
        <p:spPr/>
        <p:txBody>
          <a:bodyPr>
            <a:normAutofit fontScale="77500" lnSpcReduction="20000"/>
          </a:bodyPr>
          <a:lstStyle/>
          <a:p>
            <a:r>
              <a:rPr lang="en-US" dirty="0"/>
              <a:t>Alpha </a:t>
            </a:r>
            <a:r>
              <a:rPr lang="en-US" b="1" dirty="0"/>
              <a:t>diversity</a:t>
            </a:r>
            <a:r>
              <a:rPr lang="en-US" dirty="0"/>
              <a:t> metrics that incorporate </a:t>
            </a:r>
            <a:r>
              <a:rPr lang="en-US" b="1" dirty="0"/>
              <a:t>richness &amp; evenness</a:t>
            </a:r>
          </a:p>
          <a:p>
            <a:pPr lvl="1"/>
            <a:r>
              <a:rPr lang="en-US" dirty="0"/>
              <a:t>Shannon</a:t>
            </a:r>
          </a:p>
          <a:p>
            <a:pPr lvl="2"/>
            <a:r>
              <a:rPr lang="en-ZA" dirty="0"/>
              <a:t>places greater weight on richness</a:t>
            </a:r>
            <a:endParaRPr lang="en-US" dirty="0"/>
          </a:p>
          <a:p>
            <a:pPr lvl="1"/>
            <a:r>
              <a:rPr lang="en-US" dirty="0"/>
              <a:t>Simpson</a:t>
            </a:r>
          </a:p>
          <a:p>
            <a:pPr lvl="2"/>
            <a:r>
              <a:rPr lang="en-US" dirty="0"/>
              <a:t>places greater weight on evenness</a:t>
            </a:r>
          </a:p>
          <a:p>
            <a:r>
              <a:rPr lang="en-US" dirty="0"/>
              <a:t>Abundance-based measures of </a:t>
            </a:r>
            <a:r>
              <a:rPr lang="en-US" b="1" dirty="0"/>
              <a:t>richness</a:t>
            </a:r>
          </a:p>
          <a:p>
            <a:pPr lvl="1"/>
            <a:r>
              <a:rPr lang="en-ZA" dirty="0"/>
              <a:t>Chao1: non-parametric method for estimating the number of species in a community</a:t>
            </a:r>
          </a:p>
          <a:p>
            <a:pPr lvl="2"/>
            <a:r>
              <a:rPr lang="en-ZA" dirty="0"/>
              <a:t>uses singletons, doubletons to estimate number of missing species</a:t>
            </a:r>
          </a:p>
          <a:p>
            <a:pPr lvl="3"/>
            <a:r>
              <a:rPr lang="en-ZA" dirty="0"/>
              <a:t>does not account for misclassification uncertainty?</a:t>
            </a:r>
          </a:p>
          <a:p>
            <a:pPr lvl="2"/>
            <a:r>
              <a:rPr lang="en-ZA" dirty="0"/>
              <a:t>NB: don’t use with dada2 as dada2 automatically removes singletons: “DADA2 does not call singletons because of how difficult it is to robustly distinguish between real singletons and singleton errors”</a:t>
            </a:r>
          </a:p>
          <a:p>
            <a:pPr lvl="2"/>
            <a:endParaRPr lang="en-US" dirty="0"/>
          </a:p>
        </p:txBody>
      </p:sp>
      <p:sp>
        <p:nvSpPr>
          <p:cNvPr id="4" name="Footer Placeholder 3">
            <a:extLst>
              <a:ext uri="{FF2B5EF4-FFF2-40B4-BE49-F238E27FC236}">
                <a16:creationId xmlns:a16="http://schemas.microsoft.com/office/drawing/2014/main" id="{85C3BA71-3E92-4942-9812-18882DD066EF}"/>
              </a:ext>
            </a:extLst>
          </p:cNvPr>
          <p:cNvSpPr>
            <a:spLocks noGrp="1"/>
          </p:cNvSpPr>
          <p:nvPr>
            <p:ph type="ftr" sz="quarter" idx="11"/>
          </p:nvPr>
        </p:nvSpPr>
        <p:spPr/>
        <p:txBody>
          <a:bodyPr/>
          <a:lstStyle/>
          <a:p>
            <a:r>
              <a:rPr lang="en-ZA" dirty="0"/>
              <a:t>Introduction to Bioinformatics Workshop - Downstream 16S analysis in R</a:t>
            </a:r>
          </a:p>
        </p:txBody>
      </p:sp>
    </p:spTree>
    <p:extLst>
      <p:ext uri="{BB962C8B-B14F-4D97-AF65-F5344CB8AC3E}">
        <p14:creationId xmlns:p14="http://schemas.microsoft.com/office/powerpoint/2010/main" val="136362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FE2C6-98DE-D749-869C-E64764CF8B01}"/>
              </a:ext>
            </a:extLst>
          </p:cNvPr>
          <p:cNvSpPr>
            <a:spLocks noGrp="1"/>
          </p:cNvSpPr>
          <p:nvPr>
            <p:ph type="title"/>
          </p:nvPr>
        </p:nvSpPr>
        <p:spPr/>
        <p:txBody>
          <a:bodyPr/>
          <a:lstStyle/>
          <a:p>
            <a:r>
              <a:rPr lang="en-US" dirty="0"/>
              <a:t>Beta diversity metrics</a:t>
            </a:r>
          </a:p>
        </p:txBody>
      </p:sp>
      <p:sp>
        <p:nvSpPr>
          <p:cNvPr id="3" name="Content Placeholder 2">
            <a:extLst>
              <a:ext uri="{FF2B5EF4-FFF2-40B4-BE49-F238E27FC236}">
                <a16:creationId xmlns:a16="http://schemas.microsoft.com/office/drawing/2014/main" id="{A0BD37AD-5A00-CB43-B561-9721E65BC3AB}"/>
              </a:ext>
            </a:extLst>
          </p:cNvPr>
          <p:cNvSpPr>
            <a:spLocks noGrp="1"/>
          </p:cNvSpPr>
          <p:nvPr>
            <p:ph idx="1"/>
          </p:nvPr>
        </p:nvSpPr>
        <p:spPr/>
        <p:txBody>
          <a:bodyPr>
            <a:normAutofit/>
          </a:bodyPr>
          <a:lstStyle/>
          <a:p>
            <a:r>
              <a:rPr lang="en-US" dirty="0"/>
              <a:t>First calculate</a:t>
            </a:r>
            <a:r>
              <a:rPr lang="en-US" b="1" dirty="0"/>
              <a:t> pairwise dissimilarity </a:t>
            </a:r>
            <a:r>
              <a:rPr lang="en-US" dirty="0"/>
              <a:t>between samples</a:t>
            </a:r>
          </a:p>
        </p:txBody>
      </p:sp>
      <p:sp>
        <p:nvSpPr>
          <p:cNvPr id="4" name="Footer Placeholder 3">
            <a:extLst>
              <a:ext uri="{FF2B5EF4-FFF2-40B4-BE49-F238E27FC236}">
                <a16:creationId xmlns:a16="http://schemas.microsoft.com/office/drawing/2014/main" id="{749EDE9A-898F-3147-8845-8D96ED70C78E}"/>
              </a:ext>
            </a:extLst>
          </p:cNvPr>
          <p:cNvSpPr>
            <a:spLocks noGrp="1"/>
          </p:cNvSpPr>
          <p:nvPr>
            <p:ph type="ftr" sz="quarter" idx="11"/>
          </p:nvPr>
        </p:nvSpPr>
        <p:spPr/>
        <p:txBody>
          <a:bodyPr/>
          <a:lstStyle/>
          <a:p>
            <a:r>
              <a:rPr lang="en-ZA" dirty="0"/>
              <a:t>Introduction to Bioinformatics Workshop - Downstream 16S analysis in R</a:t>
            </a:r>
          </a:p>
        </p:txBody>
      </p:sp>
      <p:pic>
        <p:nvPicPr>
          <p:cNvPr id="6" name="Picture 5">
            <a:extLst>
              <a:ext uri="{FF2B5EF4-FFF2-40B4-BE49-F238E27FC236}">
                <a16:creationId xmlns:a16="http://schemas.microsoft.com/office/drawing/2014/main" id="{35CDEE16-DB06-0B45-A8C5-EC56CB333B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2780928"/>
            <a:ext cx="8641538" cy="2599416"/>
          </a:xfrm>
          <a:prstGeom prst="rect">
            <a:avLst/>
          </a:prstGeom>
        </p:spPr>
      </p:pic>
    </p:spTree>
    <p:extLst>
      <p:ext uri="{BB962C8B-B14F-4D97-AF65-F5344CB8AC3E}">
        <p14:creationId xmlns:p14="http://schemas.microsoft.com/office/powerpoint/2010/main" val="500947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24D8C-626E-0C4C-B347-888BD6112DC2}"/>
              </a:ext>
            </a:extLst>
          </p:cNvPr>
          <p:cNvSpPr>
            <a:spLocks noGrp="1"/>
          </p:cNvSpPr>
          <p:nvPr>
            <p:ph type="title"/>
          </p:nvPr>
        </p:nvSpPr>
        <p:spPr/>
        <p:txBody>
          <a:bodyPr/>
          <a:lstStyle/>
          <a:p>
            <a:r>
              <a:rPr lang="en-US" dirty="0"/>
              <a:t>Beta diversity metrics</a:t>
            </a:r>
          </a:p>
        </p:txBody>
      </p:sp>
      <p:sp>
        <p:nvSpPr>
          <p:cNvPr id="3" name="Content Placeholder 2">
            <a:extLst>
              <a:ext uri="{FF2B5EF4-FFF2-40B4-BE49-F238E27FC236}">
                <a16:creationId xmlns:a16="http://schemas.microsoft.com/office/drawing/2014/main" id="{CF4E3103-81C7-AC46-A5B3-0D2DBACAB3B2}"/>
              </a:ext>
            </a:extLst>
          </p:cNvPr>
          <p:cNvSpPr>
            <a:spLocks noGrp="1"/>
          </p:cNvSpPr>
          <p:nvPr>
            <p:ph idx="1"/>
          </p:nvPr>
        </p:nvSpPr>
        <p:spPr>
          <a:xfrm>
            <a:off x="457200" y="1600200"/>
            <a:ext cx="4186808" cy="4525963"/>
          </a:xfrm>
        </p:spPr>
        <p:txBody>
          <a:bodyPr>
            <a:normAutofit/>
          </a:bodyPr>
          <a:lstStyle/>
          <a:p>
            <a:r>
              <a:rPr lang="en-US" sz="2000" dirty="0">
                <a:sym typeface="Wingdings" pitchFamily="2" charset="2"/>
              </a:rPr>
              <a:t>…then </a:t>
            </a:r>
            <a:r>
              <a:rPr lang="en-US" sz="2000" b="1" dirty="0">
                <a:sym typeface="Wingdings" pitchFamily="2" charset="2"/>
              </a:rPr>
              <a:t>plot</a:t>
            </a:r>
            <a:r>
              <a:rPr lang="en-US" sz="2000" dirty="0">
                <a:sym typeface="Wingdings" pitchFamily="2" charset="2"/>
              </a:rPr>
              <a:t> this dissimilarity matrix as an ordination</a:t>
            </a:r>
          </a:p>
          <a:p>
            <a:r>
              <a:rPr lang="en-ZA" sz="2000" dirty="0"/>
              <a:t>Ordination: “a term used in ecology to refer to several multivariate techniques for visualization of species abundance in a low-dimensional space” [1]</a:t>
            </a:r>
          </a:p>
          <a:p>
            <a:r>
              <a:rPr lang="en-ZA" sz="2000" dirty="0"/>
              <a:t>Position samples in a space of reduced dimensionality while preserving their distance relationships as well as possible</a:t>
            </a:r>
            <a:endParaRPr lang="en-US" sz="2000" dirty="0"/>
          </a:p>
          <a:p>
            <a:pPr marL="0" indent="0">
              <a:buNone/>
            </a:pPr>
            <a:endParaRPr lang="en-US" dirty="0"/>
          </a:p>
        </p:txBody>
      </p:sp>
      <p:sp>
        <p:nvSpPr>
          <p:cNvPr id="4" name="Footer Placeholder 3">
            <a:extLst>
              <a:ext uri="{FF2B5EF4-FFF2-40B4-BE49-F238E27FC236}">
                <a16:creationId xmlns:a16="http://schemas.microsoft.com/office/drawing/2014/main" id="{02A749F6-6F57-9A4E-A30A-6B2FD2E1C817}"/>
              </a:ext>
            </a:extLst>
          </p:cNvPr>
          <p:cNvSpPr>
            <a:spLocks noGrp="1"/>
          </p:cNvSpPr>
          <p:nvPr>
            <p:ph type="ftr" sz="quarter" idx="11"/>
          </p:nvPr>
        </p:nvSpPr>
        <p:spPr/>
        <p:txBody>
          <a:bodyPr/>
          <a:lstStyle/>
          <a:p>
            <a:r>
              <a:rPr lang="en-ZA" dirty="0"/>
              <a:t>Introduction to Bioinformatics Workshop - Downstream 16S analysis in R</a:t>
            </a:r>
          </a:p>
        </p:txBody>
      </p:sp>
      <p:pic>
        <p:nvPicPr>
          <p:cNvPr id="6" name="Picture 5">
            <a:extLst>
              <a:ext uri="{FF2B5EF4-FFF2-40B4-BE49-F238E27FC236}">
                <a16:creationId xmlns:a16="http://schemas.microsoft.com/office/drawing/2014/main" id="{004B86BD-189A-1345-8ED4-305B921EBE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1700808"/>
            <a:ext cx="4544144" cy="3499320"/>
          </a:xfrm>
          <a:prstGeom prst="rect">
            <a:avLst/>
          </a:prstGeom>
        </p:spPr>
      </p:pic>
    </p:spTree>
    <p:extLst>
      <p:ext uri="{BB962C8B-B14F-4D97-AF65-F5344CB8AC3E}">
        <p14:creationId xmlns:p14="http://schemas.microsoft.com/office/powerpoint/2010/main" val="50831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2FAA-C315-6045-A365-471148E33D3E}"/>
              </a:ext>
            </a:extLst>
          </p:cNvPr>
          <p:cNvSpPr>
            <a:spLocks noGrp="1"/>
          </p:cNvSpPr>
          <p:nvPr>
            <p:ph type="title"/>
          </p:nvPr>
        </p:nvSpPr>
        <p:spPr/>
        <p:txBody>
          <a:bodyPr/>
          <a:lstStyle/>
          <a:p>
            <a:r>
              <a:rPr lang="en-US" dirty="0"/>
              <a:t>Beta diversity metrics</a:t>
            </a:r>
          </a:p>
        </p:txBody>
      </p:sp>
      <p:sp>
        <p:nvSpPr>
          <p:cNvPr id="3" name="Content Placeholder 2">
            <a:extLst>
              <a:ext uri="{FF2B5EF4-FFF2-40B4-BE49-F238E27FC236}">
                <a16:creationId xmlns:a16="http://schemas.microsoft.com/office/drawing/2014/main" id="{0B77DE03-ABFA-D64D-B53B-0131B0215CCB}"/>
              </a:ext>
            </a:extLst>
          </p:cNvPr>
          <p:cNvSpPr>
            <a:spLocks noGrp="1"/>
          </p:cNvSpPr>
          <p:nvPr>
            <p:ph idx="1"/>
          </p:nvPr>
        </p:nvSpPr>
        <p:spPr/>
        <p:txBody>
          <a:bodyPr>
            <a:normAutofit lnSpcReduction="10000"/>
          </a:bodyPr>
          <a:lstStyle/>
          <a:p>
            <a:r>
              <a:rPr lang="en-US" dirty="0"/>
              <a:t>Suitable distance metrics for 16S (ecological) data should consider:</a:t>
            </a:r>
          </a:p>
          <a:p>
            <a:pPr lvl="1"/>
            <a:r>
              <a:rPr lang="en-US" dirty="0"/>
              <a:t>Abundance</a:t>
            </a:r>
          </a:p>
          <a:p>
            <a:pPr lvl="1"/>
            <a:r>
              <a:rPr lang="en-US" dirty="0"/>
              <a:t>Composition</a:t>
            </a:r>
          </a:p>
          <a:p>
            <a:pPr lvl="1"/>
            <a:r>
              <a:rPr lang="en-US" dirty="0"/>
              <a:t>Phylogenetic relatedness</a:t>
            </a:r>
          </a:p>
          <a:p>
            <a:pPr lvl="1"/>
            <a:r>
              <a:rPr lang="en-US" dirty="0">
                <a:hlinkClick r:id="rId2"/>
              </a:rPr>
              <a:t>Why not Euclidean</a:t>
            </a:r>
            <a:r>
              <a:rPr lang="en-US" dirty="0"/>
              <a:t>?</a:t>
            </a:r>
          </a:p>
          <a:p>
            <a:pPr lvl="2"/>
            <a:r>
              <a:rPr lang="en-GB" dirty="0"/>
              <a:t>if you’re comparing two samples certain species may be absent/zero in both samples</a:t>
            </a:r>
            <a:r>
              <a:rPr lang="en-US" dirty="0"/>
              <a:t> – Euclidean distance would make these two samples look more similar even though this may not be the case </a:t>
            </a:r>
          </a:p>
          <a:p>
            <a:endParaRPr lang="en-US" dirty="0"/>
          </a:p>
        </p:txBody>
      </p:sp>
      <p:sp>
        <p:nvSpPr>
          <p:cNvPr id="4" name="Footer Placeholder 3">
            <a:extLst>
              <a:ext uri="{FF2B5EF4-FFF2-40B4-BE49-F238E27FC236}">
                <a16:creationId xmlns:a16="http://schemas.microsoft.com/office/drawing/2014/main" id="{911C39B6-0970-F241-BAD5-2A670D667DB8}"/>
              </a:ext>
            </a:extLst>
          </p:cNvPr>
          <p:cNvSpPr>
            <a:spLocks noGrp="1"/>
          </p:cNvSpPr>
          <p:nvPr>
            <p:ph type="ftr" sz="quarter" idx="11"/>
          </p:nvPr>
        </p:nvSpPr>
        <p:spPr/>
        <p:txBody>
          <a:bodyPr/>
          <a:lstStyle/>
          <a:p>
            <a:r>
              <a:rPr lang="en-ZA" dirty="0"/>
              <a:t>Introduction to Bioinformatics Workshop - Downstream 16S analysis in R</a:t>
            </a:r>
          </a:p>
        </p:txBody>
      </p:sp>
    </p:spTree>
    <p:extLst>
      <p:ext uri="{BB962C8B-B14F-4D97-AF65-F5344CB8AC3E}">
        <p14:creationId xmlns:p14="http://schemas.microsoft.com/office/powerpoint/2010/main" val="114720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FEF12-3D28-BD44-B847-2289055225AF}"/>
              </a:ext>
            </a:extLst>
          </p:cNvPr>
          <p:cNvSpPr>
            <a:spLocks noGrp="1"/>
          </p:cNvSpPr>
          <p:nvPr>
            <p:ph type="title"/>
          </p:nvPr>
        </p:nvSpPr>
        <p:spPr/>
        <p:txBody>
          <a:bodyPr/>
          <a:lstStyle/>
          <a:p>
            <a:r>
              <a:rPr lang="en-US" dirty="0"/>
              <a:t>Beta diversity metrics</a:t>
            </a:r>
          </a:p>
        </p:txBody>
      </p:sp>
      <p:sp>
        <p:nvSpPr>
          <p:cNvPr id="3" name="Content Placeholder 2">
            <a:extLst>
              <a:ext uri="{FF2B5EF4-FFF2-40B4-BE49-F238E27FC236}">
                <a16:creationId xmlns:a16="http://schemas.microsoft.com/office/drawing/2014/main" id="{C230E969-9BA4-EB42-929A-32A391905604}"/>
              </a:ext>
            </a:extLst>
          </p:cNvPr>
          <p:cNvSpPr>
            <a:spLocks noGrp="1"/>
          </p:cNvSpPr>
          <p:nvPr>
            <p:ph idx="1"/>
          </p:nvPr>
        </p:nvSpPr>
        <p:spPr/>
        <p:txBody>
          <a:bodyPr>
            <a:normAutofit/>
          </a:bodyPr>
          <a:lstStyle/>
          <a:p>
            <a:r>
              <a:rPr lang="en-US" dirty="0"/>
              <a:t>Bray-Curtis dissimilarity </a:t>
            </a:r>
          </a:p>
          <a:p>
            <a:pPr marL="914400" lvl="2" indent="0" fontAlgn="base">
              <a:buNone/>
            </a:pPr>
            <a:endParaRPr lang="en-US" sz="1400" dirty="0"/>
          </a:p>
          <a:p>
            <a:pPr marL="914400" lvl="2" indent="0" fontAlgn="base">
              <a:buNone/>
            </a:pPr>
            <a:endParaRPr lang="en-US" sz="1400" dirty="0"/>
          </a:p>
          <a:p>
            <a:endParaRPr lang="en-US" dirty="0"/>
          </a:p>
          <a:p>
            <a:r>
              <a:rPr lang="en-US" dirty="0" err="1"/>
              <a:t>Unifrac</a:t>
            </a:r>
            <a:r>
              <a:rPr lang="en-US" dirty="0"/>
              <a:t> distance </a:t>
            </a:r>
          </a:p>
          <a:p>
            <a:pPr lvl="1"/>
            <a:r>
              <a:rPr lang="en-ZA" sz="2000" dirty="0"/>
              <a:t>Measure of phylogenetic relatedness </a:t>
            </a:r>
          </a:p>
          <a:p>
            <a:pPr lvl="1"/>
            <a:r>
              <a:rPr lang="en-ZA" sz="2000" dirty="0"/>
              <a:t>Weighted </a:t>
            </a:r>
            <a:r>
              <a:rPr lang="en-ZA" sz="2000" dirty="0" err="1"/>
              <a:t>Unifrac</a:t>
            </a:r>
            <a:r>
              <a:rPr lang="en-ZA" sz="2000" dirty="0"/>
              <a:t>: </a:t>
            </a:r>
          </a:p>
          <a:p>
            <a:pPr marL="457200" lvl="1" indent="0">
              <a:buNone/>
            </a:pPr>
            <a:r>
              <a:rPr lang="en-ZA" sz="2000" dirty="0"/>
              <a:t>phylogeny + abundance (quantitative)</a:t>
            </a:r>
            <a:endParaRPr lang="en-US" sz="2000" dirty="0"/>
          </a:p>
        </p:txBody>
      </p:sp>
      <p:sp>
        <p:nvSpPr>
          <p:cNvPr id="4" name="Footer Placeholder 3">
            <a:extLst>
              <a:ext uri="{FF2B5EF4-FFF2-40B4-BE49-F238E27FC236}">
                <a16:creationId xmlns:a16="http://schemas.microsoft.com/office/drawing/2014/main" id="{D7303BA0-58AD-904E-A062-B89982DA7D24}"/>
              </a:ext>
            </a:extLst>
          </p:cNvPr>
          <p:cNvSpPr>
            <a:spLocks noGrp="1"/>
          </p:cNvSpPr>
          <p:nvPr>
            <p:ph type="ftr" sz="quarter" idx="11"/>
          </p:nvPr>
        </p:nvSpPr>
        <p:spPr/>
        <p:txBody>
          <a:bodyPr/>
          <a:lstStyle/>
          <a:p>
            <a:r>
              <a:rPr lang="en-ZA" dirty="0"/>
              <a:t>Introduction to Bioinformatics Workshop - Downstream 16S analysis in R</a:t>
            </a:r>
          </a:p>
        </p:txBody>
      </p:sp>
      <p:pic>
        <p:nvPicPr>
          <p:cNvPr id="7" name="Picture 6">
            <a:extLst>
              <a:ext uri="{FF2B5EF4-FFF2-40B4-BE49-F238E27FC236}">
                <a16:creationId xmlns:a16="http://schemas.microsoft.com/office/drawing/2014/main" id="{3BC42320-4C5C-B644-8C50-F81DF565AE7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5755" r="22904" b="77300"/>
          <a:stretch/>
        </p:blipFill>
        <p:spPr>
          <a:xfrm>
            <a:off x="5396286" y="4365104"/>
            <a:ext cx="3260224" cy="1556792"/>
          </a:xfrm>
          <a:prstGeom prst="rect">
            <a:avLst/>
          </a:prstGeom>
        </p:spPr>
      </p:pic>
      <p:sp>
        <p:nvSpPr>
          <p:cNvPr id="8" name="TextBox 7">
            <a:extLst>
              <a:ext uri="{FF2B5EF4-FFF2-40B4-BE49-F238E27FC236}">
                <a16:creationId xmlns:a16="http://schemas.microsoft.com/office/drawing/2014/main" id="{646D19D1-2BE5-7E46-A076-6B6FD007CF5A}"/>
              </a:ext>
            </a:extLst>
          </p:cNvPr>
          <p:cNvSpPr txBox="1"/>
          <p:nvPr/>
        </p:nvSpPr>
        <p:spPr>
          <a:xfrm>
            <a:off x="5175090" y="5921896"/>
            <a:ext cx="3702616" cy="253916"/>
          </a:xfrm>
          <a:prstGeom prst="rect">
            <a:avLst/>
          </a:prstGeom>
          <a:noFill/>
        </p:spPr>
        <p:txBody>
          <a:bodyPr wrap="square" rtlCol="0">
            <a:spAutoFit/>
          </a:bodyPr>
          <a:lstStyle/>
          <a:p>
            <a:r>
              <a:rPr lang="en-ZA" sz="1050" dirty="0">
                <a:hlinkClick r:id="rId4"/>
              </a:rPr>
              <a:t>https://aem.asm.org/content/aem/71/12/8228.full.pdf</a:t>
            </a:r>
            <a:endParaRPr lang="en-US" sz="1050" dirty="0"/>
          </a:p>
        </p:txBody>
      </p:sp>
      <p:pic>
        <p:nvPicPr>
          <p:cNvPr id="9" name="Picture 8">
            <a:extLst>
              <a:ext uri="{FF2B5EF4-FFF2-40B4-BE49-F238E27FC236}">
                <a16:creationId xmlns:a16="http://schemas.microsoft.com/office/drawing/2014/main" id="{DDDE3CAC-4F54-B34C-A576-C5A433531BF1}"/>
              </a:ext>
            </a:extLst>
          </p:cNvPr>
          <p:cNvPicPr>
            <a:picLocks noChangeAspect="1"/>
          </p:cNvPicPr>
          <p:nvPr/>
        </p:nvPicPr>
        <p:blipFill rotWithShape="1">
          <a:blip r:embed="rId5">
            <a:extLst>
              <a:ext uri="{28A0092B-C50C-407E-A947-70E740481C1C}">
                <a14:useLocalDpi xmlns:a14="http://schemas.microsoft.com/office/drawing/2010/main" val="0"/>
              </a:ext>
            </a:extLst>
          </a:blip>
          <a:srcRect l="26375" t="47200" r="34250" b="41600"/>
          <a:stretch/>
        </p:blipFill>
        <p:spPr>
          <a:xfrm>
            <a:off x="622449" y="2420888"/>
            <a:ext cx="3600400" cy="576064"/>
          </a:xfrm>
          <a:prstGeom prst="rect">
            <a:avLst/>
          </a:prstGeom>
        </p:spPr>
      </p:pic>
      <p:pic>
        <p:nvPicPr>
          <p:cNvPr id="13" name="Picture 12">
            <a:extLst>
              <a:ext uri="{FF2B5EF4-FFF2-40B4-BE49-F238E27FC236}">
                <a16:creationId xmlns:a16="http://schemas.microsoft.com/office/drawing/2014/main" id="{C0329882-4036-0B49-9885-7D9795F18839}"/>
              </a:ext>
            </a:extLst>
          </p:cNvPr>
          <p:cNvPicPr>
            <a:picLocks noChangeAspect="1"/>
          </p:cNvPicPr>
          <p:nvPr/>
        </p:nvPicPr>
        <p:blipFill rotWithShape="1">
          <a:blip r:embed="rId6">
            <a:extLst>
              <a:ext uri="{28A0092B-C50C-407E-A947-70E740481C1C}">
                <a14:useLocalDpi xmlns:a14="http://schemas.microsoft.com/office/drawing/2010/main" val="0"/>
              </a:ext>
            </a:extLst>
          </a:blip>
          <a:srcRect l="31888" t="62600" r="56300" b="26200"/>
          <a:stretch/>
        </p:blipFill>
        <p:spPr>
          <a:xfrm>
            <a:off x="4907791" y="1455804"/>
            <a:ext cx="1458162" cy="777686"/>
          </a:xfrm>
          <a:prstGeom prst="rect">
            <a:avLst/>
          </a:prstGeom>
        </p:spPr>
      </p:pic>
      <p:pic>
        <p:nvPicPr>
          <p:cNvPr id="17" name="Picture 16">
            <a:extLst>
              <a:ext uri="{FF2B5EF4-FFF2-40B4-BE49-F238E27FC236}">
                <a16:creationId xmlns:a16="http://schemas.microsoft.com/office/drawing/2014/main" id="{2DA09266-D633-FE4C-A6C6-653A68FF2A5E}"/>
              </a:ext>
            </a:extLst>
          </p:cNvPr>
          <p:cNvPicPr>
            <a:picLocks noChangeAspect="1"/>
          </p:cNvPicPr>
          <p:nvPr/>
        </p:nvPicPr>
        <p:blipFill rotWithShape="1">
          <a:blip r:embed="rId6">
            <a:extLst>
              <a:ext uri="{28A0092B-C50C-407E-A947-70E740481C1C}">
                <a14:useLocalDpi xmlns:a14="http://schemas.microsoft.com/office/drawing/2010/main" val="0"/>
              </a:ext>
            </a:extLst>
          </a:blip>
          <a:srcRect l="27951" t="44400" r="27163" b="45800"/>
          <a:stretch/>
        </p:blipFill>
        <p:spPr>
          <a:xfrm>
            <a:off x="4420273" y="2492896"/>
            <a:ext cx="4104456" cy="504056"/>
          </a:xfrm>
          <a:prstGeom prst="rect">
            <a:avLst/>
          </a:prstGeom>
        </p:spPr>
      </p:pic>
    </p:spTree>
    <p:extLst>
      <p:ext uri="{BB962C8B-B14F-4D97-AF65-F5344CB8AC3E}">
        <p14:creationId xmlns:p14="http://schemas.microsoft.com/office/powerpoint/2010/main" val="319838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A3A2F-C0F2-EB4B-8677-B0D617D6D23B}"/>
              </a:ext>
            </a:extLst>
          </p:cNvPr>
          <p:cNvSpPr>
            <a:spLocks noGrp="1"/>
          </p:cNvSpPr>
          <p:nvPr>
            <p:ph type="title"/>
          </p:nvPr>
        </p:nvSpPr>
        <p:spPr/>
        <p:txBody>
          <a:bodyPr/>
          <a:lstStyle/>
          <a:p>
            <a:r>
              <a:rPr lang="en-US" dirty="0"/>
              <a:t>Ordination methods</a:t>
            </a:r>
          </a:p>
        </p:txBody>
      </p:sp>
      <p:sp>
        <p:nvSpPr>
          <p:cNvPr id="3" name="Content Placeholder 2">
            <a:extLst>
              <a:ext uri="{FF2B5EF4-FFF2-40B4-BE49-F238E27FC236}">
                <a16:creationId xmlns:a16="http://schemas.microsoft.com/office/drawing/2014/main" id="{CC2D0A4D-B4FB-F040-8269-A39FF58D4A16}"/>
              </a:ext>
            </a:extLst>
          </p:cNvPr>
          <p:cNvSpPr>
            <a:spLocks noGrp="1"/>
          </p:cNvSpPr>
          <p:nvPr>
            <p:ph idx="1"/>
          </p:nvPr>
        </p:nvSpPr>
        <p:spPr>
          <a:xfrm>
            <a:off x="457200" y="1340769"/>
            <a:ext cx="8229600" cy="4464496"/>
          </a:xfrm>
        </p:spPr>
        <p:txBody>
          <a:bodyPr>
            <a:normAutofit fontScale="62500" lnSpcReduction="20000"/>
          </a:bodyPr>
          <a:lstStyle/>
          <a:p>
            <a:r>
              <a:rPr lang="en-US" dirty="0"/>
              <a:t>Multidimensional scaling (MDS) = Principal coordinates analysis (</a:t>
            </a:r>
            <a:r>
              <a:rPr lang="en-US" dirty="0" err="1"/>
              <a:t>PCoA</a:t>
            </a:r>
            <a:r>
              <a:rPr lang="en-US" dirty="0"/>
              <a:t>)</a:t>
            </a:r>
          </a:p>
          <a:p>
            <a:pPr lvl="1"/>
            <a:r>
              <a:rPr lang="en-US" dirty="0"/>
              <a:t>Principal components analysis (PCA): simplest case of MDS where the dissimilarity metric is Euclidean distance (which is not appropriate for ecological data)</a:t>
            </a:r>
          </a:p>
          <a:p>
            <a:pPr lvl="1"/>
            <a:r>
              <a:rPr lang="en-US" dirty="0"/>
              <a:t>Axes measure of importance (% variation explained)</a:t>
            </a:r>
          </a:p>
          <a:p>
            <a:r>
              <a:rPr lang="en-US" dirty="0"/>
              <a:t>Non-metric MDS (NMDS)</a:t>
            </a:r>
          </a:p>
          <a:p>
            <a:pPr lvl="1"/>
            <a:r>
              <a:rPr lang="en-US" dirty="0"/>
              <a:t>Iterative method </a:t>
            </a:r>
            <a:r>
              <a:rPr lang="en-ZA" dirty="0"/>
              <a:t>(non-metric) converting raw dissimilarity values into ranks</a:t>
            </a:r>
          </a:p>
          <a:p>
            <a:pPr lvl="2"/>
            <a:r>
              <a:rPr lang="en-US" dirty="0"/>
              <a:t>NB: iterative so random start seed should be recorded</a:t>
            </a:r>
          </a:p>
          <a:p>
            <a:pPr lvl="1"/>
            <a:r>
              <a:rPr lang="en-US" dirty="0"/>
              <a:t>Locates samples in N-dimensional space so that Euclidean distance (in ordination) between samples correspond to compositional dissimilarity (calculated by Bray-Curtis, </a:t>
            </a:r>
            <a:r>
              <a:rPr lang="en-US" dirty="0" err="1"/>
              <a:t>Unifrac</a:t>
            </a:r>
            <a:r>
              <a:rPr lang="en-US" dirty="0"/>
              <a:t> etc.)</a:t>
            </a:r>
          </a:p>
          <a:p>
            <a:pPr lvl="2"/>
            <a:r>
              <a:rPr lang="en-US" dirty="0"/>
              <a:t>Stress value: measure of fit between ordination and input dissimilarity (lower is better, with 0.1 as ballpark minimum acceptable)</a:t>
            </a:r>
          </a:p>
          <a:p>
            <a:r>
              <a:rPr lang="en-US" dirty="0"/>
              <a:t>Should I use </a:t>
            </a:r>
            <a:r>
              <a:rPr lang="en-US" dirty="0">
                <a:hlinkClick r:id="rId2"/>
              </a:rPr>
              <a:t>MDS or NMDS</a:t>
            </a:r>
            <a:r>
              <a:rPr lang="en-US" dirty="0"/>
              <a:t>?</a:t>
            </a:r>
          </a:p>
          <a:p>
            <a:pPr lvl="1"/>
            <a:r>
              <a:rPr lang="en-ZA" dirty="0"/>
              <a:t>NMDS is better than MDS if MDS requires 3 or more dimensions to represent the main distance relationship among sites. NMDS is able to ‘squeeze’ (distort) the ordination into two dimensions (which is useful for publication purposes)</a:t>
            </a:r>
            <a:endParaRPr lang="en-US" dirty="0"/>
          </a:p>
        </p:txBody>
      </p:sp>
      <p:sp>
        <p:nvSpPr>
          <p:cNvPr id="4" name="Footer Placeholder 3">
            <a:extLst>
              <a:ext uri="{FF2B5EF4-FFF2-40B4-BE49-F238E27FC236}">
                <a16:creationId xmlns:a16="http://schemas.microsoft.com/office/drawing/2014/main" id="{B064CB32-EF50-834B-BC62-3ABEFF014C8F}"/>
              </a:ext>
            </a:extLst>
          </p:cNvPr>
          <p:cNvSpPr>
            <a:spLocks noGrp="1"/>
          </p:cNvSpPr>
          <p:nvPr>
            <p:ph type="ftr" sz="quarter" idx="11"/>
          </p:nvPr>
        </p:nvSpPr>
        <p:spPr/>
        <p:txBody>
          <a:bodyPr/>
          <a:lstStyle/>
          <a:p>
            <a:r>
              <a:rPr lang="en-ZA" dirty="0"/>
              <a:t>Introduction to Bioinformatics Workshop - Downstream 16S analysis in R</a:t>
            </a:r>
          </a:p>
        </p:txBody>
      </p:sp>
    </p:spTree>
    <p:extLst>
      <p:ext uri="{BB962C8B-B14F-4D97-AF65-F5344CB8AC3E}">
        <p14:creationId xmlns:p14="http://schemas.microsoft.com/office/powerpoint/2010/main" val="137423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9932143</TotalTime>
  <Words>1123</Words>
  <Application>Microsoft Office PowerPoint</Application>
  <PresentationFormat>On-screen Show (4:3)</PresentationFormat>
  <Paragraphs>110</Paragraphs>
  <Slides>13</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PowerPoint Presentation</vt:lpstr>
      <vt:lpstr>Microbial diversity estimates</vt:lpstr>
      <vt:lpstr>Alpha diversity metrics</vt:lpstr>
      <vt:lpstr>Alpha diversity metrics</vt:lpstr>
      <vt:lpstr>Beta diversity metrics</vt:lpstr>
      <vt:lpstr>Beta diversity metrics</vt:lpstr>
      <vt:lpstr>Beta diversity metrics</vt:lpstr>
      <vt:lpstr>Beta diversity metrics</vt:lpstr>
      <vt:lpstr>Ordination methods</vt:lpstr>
      <vt:lpstr>Annotated heatmaps</vt:lpstr>
      <vt:lpstr>Differential abundance testing</vt:lpstr>
      <vt:lpstr>Differential abundance testing: method comparison</vt:lpstr>
      <vt:lpstr>metagenomeSeq</vt:lpstr>
    </vt:vector>
  </TitlesOfParts>
  <Company>University of Cape Town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Verena Ras</cp:lastModifiedBy>
  <cp:revision>197</cp:revision>
  <cp:lastPrinted>2014-10-02T10:59:47Z</cp:lastPrinted>
  <dcterms:created xsi:type="dcterms:W3CDTF">2013-05-08T12:09:35Z</dcterms:created>
  <dcterms:modified xsi:type="dcterms:W3CDTF">2019-10-07T09:03:35Z</dcterms:modified>
</cp:coreProperties>
</file>